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781" r:id="rId1"/>
    <p:sldMasterId id="2147483800" r:id="rId2"/>
    <p:sldMasterId id="2147483802" r:id="rId3"/>
  </p:sldMasterIdLst>
  <p:notesMasterIdLst>
    <p:notesMasterId r:id="rId36"/>
  </p:notesMasterIdLst>
  <p:handoutMasterIdLst>
    <p:handoutMasterId r:id="rId37"/>
  </p:handoutMasterIdLst>
  <p:sldIdLst>
    <p:sldId id="256" r:id="rId4"/>
    <p:sldId id="333" r:id="rId5"/>
    <p:sldId id="306" r:id="rId6"/>
    <p:sldId id="334" r:id="rId7"/>
    <p:sldId id="336" r:id="rId8"/>
    <p:sldId id="327" r:id="rId9"/>
    <p:sldId id="340" r:id="rId10"/>
    <p:sldId id="258" r:id="rId11"/>
    <p:sldId id="320" r:id="rId12"/>
    <p:sldId id="321" r:id="rId13"/>
    <p:sldId id="261" r:id="rId14"/>
    <p:sldId id="286" r:id="rId15"/>
    <p:sldId id="322" r:id="rId16"/>
    <p:sldId id="323" r:id="rId17"/>
    <p:sldId id="324" r:id="rId18"/>
    <p:sldId id="291" r:id="rId19"/>
    <p:sldId id="292" r:id="rId20"/>
    <p:sldId id="308" r:id="rId21"/>
    <p:sldId id="332" r:id="rId22"/>
    <p:sldId id="309" r:id="rId23"/>
    <p:sldId id="331" r:id="rId24"/>
    <p:sldId id="341" r:id="rId25"/>
    <p:sldId id="328" r:id="rId26"/>
    <p:sldId id="295" r:id="rId27"/>
    <p:sldId id="296" r:id="rId28"/>
    <p:sldId id="297" r:id="rId29"/>
    <p:sldId id="337" r:id="rId30"/>
    <p:sldId id="335" r:id="rId31"/>
    <p:sldId id="281" r:id="rId32"/>
    <p:sldId id="307" r:id="rId33"/>
    <p:sldId id="305" r:id="rId34"/>
    <p:sldId id="283" r:id="rId35"/>
  </p:sldIdLst>
  <p:sldSz cx="12188825" cy="6858000"/>
  <p:notesSz cx="6858000" cy="9144000"/>
  <p:embeddedFontLst>
    <p:embeddedFont>
      <p:font typeface="Consolas" panose="020B0609020204030204" pitchFamily="49" charset="0"/>
      <p:regular r:id="rId38"/>
      <p:bold r:id="rId39"/>
      <p:italic r:id="rId40"/>
      <p:boldItalic r:id="rId41"/>
    </p:embeddedFont>
    <p:embeddedFont>
      <p:font typeface="Segoe UI Light" panose="020B0502040204020203" pitchFamily="34" charset="0"/>
      <p:regular r:id="rId42"/>
      <p:italic r:id="rId43"/>
    </p:embeddedFont>
    <p:embeddedFont>
      <p:font typeface="Segoe UI" panose="020B0502040204020203" pitchFamily="34" charset="0"/>
      <p:regular r:id="rId44"/>
      <p:bold r:id="rId45"/>
      <p:italic r:id="rId46"/>
      <p:boldItalic r:id="rId47"/>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indows Azure SQL Database" id="{98B3FD5C-F40C-4A1A-A28C-9DDCF9EC2187}">
          <p14:sldIdLst>
            <p14:sldId id="256"/>
            <p14:sldId id="333"/>
            <p14:sldId id="306"/>
          </p14:sldIdLst>
        </p14:section>
        <p14:section name="Architecture" id="{2F674522-90CA-408D-A0BF-3D8917838376}">
          <p14:sldIdLst>
            <p14:sldId id="334"/>
            <p14:sldId id="336"/>
            <p14:sldId id="327"/>
            <p14:sldId id="340"/>
          </p14:sldIdLst>
        </p14:section>
        <p14:section name="Basics" id="{650D750A-76BC-4D44-BB91-ECE383C3AAB2}">
          <p14:sldIdLst>
            <p14:sldId id="258"/>
            <p14:sldId id="320"/>
            <p14:sldId id="321"/>
            <p14:sldId id="261"/>
          </p14:sldIdLst>
        </p14:section>
        <p14:section name="CreateAndDeploy" id="{7FA1DC5A-3D9A-4EAA-8173-31BB96932745}">
          <p14:sldIdLst>
            <p14:sldId id="286"/>
            <p14:sldId id="322"/>
            <p14:sldId id="323"/>
            <p14:sldId id="324"/>
            <p14:sldId id="291"/>
          </p14:sldIdLst>
        </p14:section>
        <p14:section name="Security" id="{768E59F6-D566-46F6-A1F0-4128F302F68B}">
          <p14:sldIdLst>
            <p14:sldId id="292"/>
            <p14:sldId id="308"/>
            <p14:sldId id="332"/>
            <p14:sldId id="309"/>
            <p14:sldId id="331"/>
            <p14:sldId id="341"/>
            <p14:sldId id="328"/>
          </p14:sldIdLst>
        </p14:section>
        <p14:section name="AdvancedCapabilities" id="{CBAF5FD2-CEB9-4428-9EAA-5D136B11F861}">
          <p14:sldIdLst>
            <p14:sldId id="295"/>
            <p14:sldId id="296"/>
            <p14:sldId id="297"/>
            <p14:sldId id="337"/>
            <p14:sldId id="335"/>
          </p14:sldIdLst>
        </p14:section>
        <p14:section name="Appendix" id="{F907350F-8D66-44C4-8D7F-C48E33350CBC}">
          <p14:sldIdLst>
            <p14:sldId id="281"/>
            <p14:sldId id="307"/>
            <p14:sldId id="305"/>
            <p14:sldId id="283"/>
          </p14:sldIdLst>
        </p14:section>
      </p14:sectionLst>
    </p:ex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736">
          <p15:clr>
            <a:srgbClr val="A4A3A4"/>
          </p15:clr>
        </p15:guide>
        <p15:guide id="4" orient="horz" pos="4176">
          <p15:clr>
            <a:srgbClr val="A4A3A4"/>
          </p15:clr>
        </p15:guide>
        <p15:guide id="5" orient="horz" pos="1488">
          <p15:clr>
            <a:srgbClr val="A4A3A4"/>
          </p15:clr>
        </p15:guide>
        <p15:guide id="6" orient="horz" pos="912">
          <p15:clr>
            <a:srgbClr val="A4A3A4"/>
          </p15:clr>
        </p15:guide>
        <p15:guide id="7" pos="3697">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guide id="13" pos="1994">
          <p15:clr>
            <a:srgbClr val="A4A3A4"/>
          </p15:clr>
        </p15:guide>
        <p15:guide id="14" pos="3695">
          <p15:clr>
            <a:srgbClr val="A4A3A4"/>
          </p15:clr>
        </p15:guide>
        <p15:guide id="15" pos="398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eg"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CAE1"/>
    <a:srgbClr val="FED15D"/>
    <a:srgbClr val="CCCCCC"/>
    <a:srgbClr val="CCDCEB"/>
    <a:srgbClr val="97B7DD"/>
    <a:srgbClr val="88ACD8"/>
    <a:srgbClr val="E1EAF5"/>
    <a:srgbClr val="EFEAF5"/>
    <a:srgbClr val="EFF3FF"/>
    <a:srgbClr val="EFF3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93" autoAdjust="0"/>
    <p:restoredTop sz="86897" autoAdjust="0"/>
  </p:normalViewPr>
  <p:slideViewPr>
    <p:cSldViewPr snapToGrid="0">
      <p:cViewPr varScale="1">
        <p:scale>
          <a:sx n="107" d="100"/>
          <a:sy n="107" d="100"/>
        </p:scale>
        <p:origin x="864" y="102"/>
      </p:cViewPr>
      <p:guideLst>
        <p:guide orient="horz" pos="144"/>
        <p:guide orient="horz" pos="1200"/>
        <p:guide orient="horz" pos="2736"/>
        <p:guide orient="horz" pos="4176"/>
        <p:guide orient="horz" pos="1488"/>
        <p:guide orient="horz" pos="912"/>
        <p:guide pos="3697"/>
        <p:guide pos="327"/>
        <p:guide pos="1190"/>
        <p:guide pos="7350"/>
        <p:guide pos="7063"/>
        <p:guide pos="611"/>
        <p:guide pos="1994"/>
        <p:guide pos="3695"/>
        <p:guide pos="3983"/>
      </p:guideLst>
    </p:cSldViewPr>
  </p:slideViewPr>
  <p:notesTextViewPr>
    <p:cViewPr>
      <p:scale>
        <a:sx n="100" d="100"/>
        <a:sy n="100" d="100"/>
      </p:scale>
      <p:origin x="0" y="0"/>
    </p:cViewPr>
  </p:notesTextViewPr>
  <p:sorterViewPr>
    <p:cViewPr varScale="1">
      <p:scale>
        <a:sx n="100" d="100"/>
        <a:sy n="100" d="100"/>
      </p:scale>
      <p:origin x="0" y="-5592"/>
    </p:cViewPr>
  </p:sorterViewPr>
  <p:notesViewPr>
    <p:cSldViewPr snapToGrid="0" showGuides="1">
      <p:cViewPr varScale="1">
        <p:scale>
          <a:sx n="64" d="100"/>
          <a:sy n="64" d="100"/>
        </p:scale>
        <p:origin x="-313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2.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7.fntdata"/><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6.fntdata"/><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Understanding SQL Azure</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8/20/2013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Understanding SQL Azure</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8/20/2013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Show Microsoft’ continuous Private to Public Cloud Offering</a:t>
            </a:r>
            <a:r>
              <a:rPr lang="en-US" baseline="0" dirty="0" smtClean="0">
                <a:effectLst/>
                <a:latin typeface="Segoe UI" panose="020B0502040204020203" pitchFamily="34" charset="0"/>
              </a:rPr>
              <a:t>, but this presentation will focus on Microsoft’s relational database </a:t>
            </a:r>
            <a:r>
              <a:rPr lang="en-US" baseline="0" dirty="0" err="1" smtClean="0">
                <a:effectLst/>
                <a:latin typeface="Segoe UI" panose="020B0502040204020203" pitchFamily="34" charset="0"/>
              </a:rPr>
              <a:t>PaaS</a:t>
            </a:r>
            <a:r>
              <a:rPr lang="en-US" baseline="0" dirty="0" smtClean="0">
                <a:effectLst/>
                <a:latin typeface="Segoe UI" panose="020B0502040204020203" pitchFamily="34" charset="0"/>
              </a:rPr>
              <a:t> offering.</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a:spcBef>
                <a:spcPct val="0"/>
              </a:spcBef>
            </a:pPr>
            <a:r>
              <a:rPr lang="en-US" dirty="0" smtClean="0"/>
              <a:t>Microsoft provides a</a:t>
            </a:r>
            <a:r>
              <a:rPr lang="en-US" baseline="0" dirty="0" smtClean="0"/>
              <a:t> continuous solution from private cloud to the public cloud. No matter where you are on your technology roadmap we have a solution to fit your needs. </a:t>
            </a:r>
          </a:p>
          <a:p>
            <a:pPr>
              <a:spcBef>
                <a:spcPct val="0"/>
              </a:spcBef>
            </a:pPr>
            <a:r>
              <a:rPr lang="en-US" baseline="0" dirty="0" smtClean="0"/>
              <a:t>We are a trusted advisor and platform in the traditional enterprise and ISV space with new </a:t>
            </a:r>
            <a:r>
              <a:rPr lang="en-US" baseline="0" dirty="0" err="1" smtClean="0"/>
              <a:t>IaaS</a:t>
            </a:r>
            <a:r>
              <a:rPr lang="en-US" baseline="0" dirty="0" smtClean="0"/>
              <a:t> offerings that making it easier to bring this same level of trust and ease of use to the public cloud. </a:t>
            </a:r>
            <a:r>
              <a:rPr lang="en-US" sz="800" b="1" baseline="0" dirty="0" smtClean="0"/>
              <a:t>However, Windows Azure SQL Database extends SQL Server capabilities to the cloud by offering SQL Server as a relational database service.</a:t>
            </a:r>
            <a:endParaRPr lang="en-US" sz="800" dirty="0" smtClean="0">
              <a:effectLst/>
            </a:endParaRPr>
          </a:p>
          <a:p>
            <a:pPr rtl="0"/>
            <a:r>
              <a:rPr lang="en-US" sz="1000" b="1" dirty="0" smtClean="0">
                <a:effectLst/>
                <a:latin typeface="Segoe UI" panose="020B0502040204020203" pitchFamily="34" charset="0"/>
              </a:rPr>
              <a:t>Speaking Points:</a:t>
            </a:r>
            <a:endParaRPr lang="en-US" sz="1000" dirty="0" smtClean="0">
              <a:effectLst/>
            </a:endParaRPr>
          </a:p>
          <a:p>
            <a:pPr rtl="0"/>
            <a:r>
              <a:rPr lang="en-US" dirty="0" smtClean="0">
                <a:effectLst/>
                <a:latin typeface="Segoe UI" panose="020B0502040204020203" pitchFamily="34" charset="0"/>
              </a:rPr>
              <a:t>Announced</a:t>
            </a:r>
            <a:r>
              <a:rPr lang="en-US" baseline="0" dirty="0" smtClean="0">
                <a:effectLst/>
                <a:latin typeface="Segoe UI" panose="020B0502040204020203" pitchFamily="34" charset="0"/>
              </a:rPr>
              <a:t> New </a:t>
            </a:r>
            <a:r>
              <a:rPr lang="en-US" baseline="0" dirty="0" err="1" smtClean="0">
                <a:effectLst/>
                <a:latin typeface="Segoe UI" panose="020B0502040204020203" pitchFamily="34" charset="0"/>
              </a:rPr>
              <a:t>IaaS</a:t>
            </a:r>
            <a:r>
              <a:rPr lang="en-US" baseline="0" dirty="0" smtClean="0">
                <a:effectLst/>
                <a:latin typeface="Segoe UI" panose="020B0502040204020203" pitchFamily="34" charset="0"/>
              </a:rPr>
              <a:t> offering in June</a:t>
            </a:r>
            <a:endParaRPr lang="en-US" dirty="0" smtClean="0">
              <a:effectLst/>
            </a:endParaRPr>
          </a:p>
          <a:p>
            <a:pPr rtl="0"/>
            <a:r>
              <a:rPr lang="en-US" dirty="0" smtClean="0">
                <a:effectLst/>
                <a:latin typeface="Segoe UI" panose="020B0502040204020203" pitchFamily="34" charset="0"/>
              </a:rPr>
              <a:t>SQL</a:t>
            </a:r>
            <a:r>
              <a:rPr lang="en-US" baseline="0" dirty="0" smtClean="0">
                <a:effectLst/>
                <a:latin typeface="Segoe UI" panose="020B0502040204020203" pitchFamily="34" charset="0"/>
              </a:rPr>
              <a:t> Database provides SQL Server as a relational service.</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endParaRPr lang="en-US" dirty="0" smtClean="0">
              <a:effectLst/>
            </a:endParaRPr>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a:p>
        </p:txBody>
      </p:sp>
    </p:spTree>
    <p:extLst>
      <p:ext uri="{BB962C8B-B14F-4D97-AF65-F5344CB8AC3E}">
        <p14:creationId xmlns:p14="http://schemas.microsoft.com/office/powerpoint/2010/main" val="392676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Creating a SQL Database server DB through the Management Portal</a:t>
            </a:r>
            <a:endParaRPr lang="en-US" dirty="0"/>
          </a:p>
        </p:txBody>
      </p:sp>
      <p:sp>
        <p:nvSpPr>
          <p:cNvPr id="4" name="Slide Number Placeholder 3"/>
          <p:cNvSpPr>
            <a:spLocks noGrp="1"/>
          </p:cNvSpPr>
          <p:nvPr>
            <p:ph type="sldNum" sz="quarter" idx="10"/>
          </p:nvPr>
        </p:nvSpPr>
        <p:spPr/>
        <p:txBody>
          <a:bodyPr/>
          <a:lstStyle/>
          <a:p>
            <a:fld id="{6A737CDB-F497-4071-88DB-C233CAC28117}" type="slidenum">
              <a:rPr lang="en-US" smtClean="0"/>
              <a:t>11</a:t>
            </a:fld>
            <a:endParaRPr lang="en-US" dirty="0"/>
          </a:p>
        </p:txBody>
      </p:sp>
    </p:spTree>
    <p:extLst>
      <p:ext uri="{BB962C8B-B14F-4D97-AF65-F5344CB8AC3E}">
        <p14:creationId xmlns:p14="http://schemas.microsoft.com/office/powerpoint/2010/main" val="3946970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12</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Point</a:t>
            </a:r>
            <a:r>
              <a:rPr lang="en-US" baseline="0" dirty="0" smtClean="0">
                <a:effectLst/>
                <a:latin typeface="Segoe UI" panose="020B0502040204020203" pitchFamily="34" charset="0"/>
              </a:rPr>
              <a:t> out that 1) The same great technologies that developers use today on-premises works with SQL Database 2) high-level differences between on-premises and SQL Database 3) SQL Database features currently unsupported</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Creating,</a:t>
            </a:r>
            <a:r>
              <a:rPr lang="en-US" baseline="0" dirty="0" smtClean="0">
                <a:effectLst/>
                <a:latin typeface="Segoe UI" panose="020B0502040204020203" pitchFamily="34" charset="0"/>
              </a:rPr>
              <a:t> managing, and deploying a database in Windows Azure SQL Database isn’t difficult. The key is understanding the features that are supported and how SQL Database compares to on-premises SQL Server and the technologies that can be used with SQL Database.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baseline="0" dirty="0" smtClean="0">
                <a:effectLst/>
                <a:latin typeface="Segoe UI" panose="020B0502040204020203" pitchFamily="34" charset="0"/>
              </a:rPr>
              <a:t>The same great technologies that developers use today on-premises works with SQL Database, including developer languages, Frameworks, and Tools. </a:t>
            </a:r>
            <a:r>
              <a:rPr lang="en-US" b="1" baseline="0" dirty="0" smtClean="0">
                <a:effectLst/>
                <a:latin typeface="Segoe UI" panose="020B0502040204020203" pitchFamily="34" charset="0"/>
              </a:rPr>
              <a:t>Nothing new to learn!</a:t>
            </a:r>
            <a:endParaRPr lang="en-US" b="1" dirty="0" smtClean="0">
              <a:effectLst/>
            </a:endParaRPr>
          </a:p>
          <a:p>
            <a:pPr rtl="0"/>
            <a:r>
              <a:rPr lang="en-US" dirty="0" smtClean="0">
                <a:effectLst/>
                <a:latin typeface="Segoe UI" panose="020B0502040204020203" pitchFamily="34" charset="0"/>
              </a:rPr>
              <a:t>SQL Server Comparison</a:t>
            </a:r>
            <a:r>
              <a:rPr lang="en-US" baseline="0" dirty="0" smtClean="0">
                <a:effectLst/>
                <a:latin typeface="Segoe UI" panose="020B0502040204020203" pitchFamily="34" charset="0"/>
              </a:rPr>
              <a:t> -&gt; highlight the </a:t>
            </a:r>
            <a:r>
              <a:rPr lang="en-US" b="1" baseline="0" dirty="0" smtClean="0">
                <a:effectLst/>
                <a:latin typeface="Segoe UI" panose="020B0502040204020203" pitchFamily="34" charset="0"/>
              </a:rPr>
              <a:t>physical vs. logical</a:t>
            </a:r>
            <a:r>
              <a:rPr lang="en-US" baseline="0" dirty="0" smtClean="0">
                <a:effectLst/>
                <a:latin typeface="Segoe UI" panose="020B0502040204020203" pitchFamily="34" charset="0"/>
              </a:rPr>
              <a:t> administration. Developers and DBAs can now focus on things they love to do and not worry about the physical aspect.</a:t>
            </a:r>
          </a:p>
          <a:p>
            <a:pPr rtl="0"/>
            <a:r>
              <a:rPr lang="en-US" baseline="0" dirty="0" smtClean="0">
                <a:effectLst/>
                <a:latin typeface="Segoe UI" panose="020B0502040204020203" pitchFamily="34" charset="0"/>
              </a:rPr>
              <a:t>Features unsupported by SQL Database -&gt; Many of the unsupported features are hardware based and thus don’t need to be in SQL Database. Other features, such as encryption, are server-based and become a challenge in solving in a shared-environment.</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rPr>
              <a:t>CLR data</a:t>
            </a:r>
            <a:r>
              <a:rPr lang="en-US" baseline="0" dirty="0" smtClean="0">
                <a:effectLst/>
              </a:rPr>
              <a:t> types ARE supported, SQLCLR is not yet supported. </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Backup/Restore: PIT Coming;</a:t>
            </a:r>
            <a:r>
              <a:rPr lang="en-US" baseline="0" dirty="0" smtClean="0"/>
              <a:t> Import/Export can be used for backup to BLOB storage. Third-party backup products available via </a:t>
            </a:r>
            <a:r>
              <a:rPr lang="en-US" baseline="0" dirty="0" err="1" smtClean="0"/>
              <a:t>RedGate</a:t>
            </a:r>
            <a:r>
              <a:rPr lang="en-US" baseline="0" dirty="0" smtClean="0"/>
              <a:t> and </a:t>
            </a:r>
            <a:r>
              <a:rPr lang="en-US" baseline="0" dirty="0" err="1" smtClean="0"/>
              <a:t>Enzo</a:t>
            </a:r>
            <a:r>
              <a:rPr lang="en-US" baseline="0" dirty="0" smtClean="0"/>
              <a:t>.</a:t>
            </a: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Data can be stored encrypted but the encryption must be done at the application level. </a:t>
            </a: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Native encryption is being looked at.</a:t>
            </a:r>
          </a:p>
          <a:p>
            <a:pPr marL="0" marR="0" indent="0" algn="l" defTabSz="914363" rtl="0" eaLnBrk="1" fontAlgn="auto" latinLnBrk="0" hangingPunct="1">
              <a:lnSpc>
                <a:spcPct val="90000"/>
              </a:lnSpc>
              <a:spcBef>
                <a:spcPts val="0"/>
              </a:spcBef>
              <a:spcAft>
                <a:spcPts val="333"/>
              </a:spcAft>
              <a:buClrTx/>
              <a:buSzTx/>
              <a:buFontTx/>
              <a:buNone/>
              <a:tabLst/>
              <a:defRPr/>
            </a:pPr>
            <a:r>
              <a:rPr lang="en-US" b="1" baseline="0" dirty="0" smtClean="0"/>
              <a:t>**Linked Servers and Distributed Queries are now supported, </a:t>
            </a:r>
            <a:r>
              <a:rPr lang="en-US" b="0" baseline="0" dirty="0" smtClean="0"/>
              <a:t>linking a SQL Database instance from an on-premises server. Linking two SQL Database instances is </a:t>
            </a:r>
            <a:r>
              <a:rPr lang="en-US" b="0" baseline="0" smtClean="0"/>
              <a:t>NOT supported.</a:t>
            </a:r>
            <a:endParaRPr lang="en-US" b="1"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3487716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Highlight</a:t>
            </a:r>
            <a:r>
              <a:rPr lang="en-US" baseline="0" dirty="0" smtClean="0">
                <a:effectLst/>
                <a:latin typeface="Segoe UI" panose="020B0502040204020203" pitchFamily="34" charset="0"/>
              </a:rPr>
              <a:t> the set of tools </a:t>
            </a:r>
            <a:r>
              <a:rPr lang="en-US" sz="900" baseline="0" dirty="0" smtClean="0"/>
              <a:t>for developers when interacting with Windows Azure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Transition statement(s) to setup the slide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SQL</a:t>
            </a:r>
            <a:r>
              <a:rPr lang="en-US" baseline="0" dirty="0" smtClean="0">
                <a:effectLst/>
                <a:latin typeface="Segoe UI" panose="020B0502040204020203" pitchFamily="34" charset="0"/>
              </a:rPr>
              <a:t> Database Management Portal -&gt; Cross Browser, Unified Management Experience</a:t>
            </a:r>
            <a:endParaRPr lang="en-US" dirty="0" smtClean="0">
              <a:effectLst/>
            </a:endParaRPr>
          </a:p>
          <a:p>
            <a:pPr rtl="0"/>
            <a:r>
              <a:rPr lang="en-US" dirty="0" smtClean="0">
                <a:effectLst/>
                <a:latin typeface="Segoe UI" panose="020B0502040204020203" pitchFamily="34" charset="0"/>
              </a:rPr>
              <a:t>SQL Server Data Tools -&gt; Integrated Database</a:t>
            </a:r>
            <a:r>
              <a:rPr lang="en-US" baseline="0" dirty="0" smtClean="0">
                <a:effectLst/>
                <a:latin typeface="Segoe UI" panose="020B0502040204020203" pitchFamily="34" charset="0"/>
              </a:rPr>
              <a:t> Design Environment, Table Designer, Debugging, T-SQL Editor</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marL="167970" indent="-167970">
              <a:buFont typeface="Arial" pitchFamily="34" charset="0"/>
              <a:buChar char="•"/>
            </a:pPr>
            <a:r>
              <a:rPr lang="en-US" sz="900" dirty="0" smtClean="0"/>
              <a:t>IntelliSense in T-SQL Editor</a:t>
            </a:r>
          </a:p>
          <a:p>
            <a:pPr marL="167970" indent="-167970">
              <a:buFont typeface="Arial" pitchFamily="34" charset="0"/>
              <a:buChar char="•"/>
            </a:pPr>
            <a:r>
              <a:rPr lang="en-US" sz="900" spc="-51" dirty="0" smtClean="0">
                <a:solidFill>
                  <a:schemeClr val="tx1"/>
                </a:solidFill>
              </a:rPr>
              <a:t>SQL Server Data Tools</a:t>
            </a:r>
            <a:endParaRPr lang="en-US" sz="900" dirty="0" smtClean="0"/>
          </a:p>
          <a:p>
            <a:pPr marL="167970" indent="-167970">
              <a:buFont typeface="Arial" pitchFamily="34" charset="0"/>
              <a:buChar char="•"/>
            </a:pPr>
            <a:r>
              <a:rPr lang="en-US" sz="900" dirty="0" smtClean="0"/>
              <a:t>Strive to make it consistent as possible</a:t>
            </a:r>
          </a:p>
          <a:p>
            <a:pPr marL="167970" indent="-167970">
              <a:buFont typeface="Arial" pitchFamily="34" charset="0"/>
              <a:buChar char="•"/>
            </a:pPr>
            <a:r>
              <a:rPr lang="en-US" sz="900" dirty="0" smtClean="0"/>
              <a:t>Intersection with the cloud</a:t>
            </a:r>
          </a:p>
          <a:p>
            <a:pPr marL="167970" indent="-167970">
              <a:buFont typeface="Arial" pitchFamily="34" charset="0"/>
              <a:buChar char="•"/>
            </a:pPr>
            <a:r>
              <a:rPr lang="en-US" sz="900" dirty="0" smtClean="0"/>
              <a:t>Bridging you to the new cloud world</a:t>
            </a:r>
          </a:p>
          <a:p>
            <a:pPr marL="167970" indent="-167970">
              <a:buFont typeface="Arial" pitchFamily="34" charset="0"/>
              <a:buChar char="•"/>
            </a:pPr>
            <a:r>
              <a:rPr lang="en-US" sz="900" dirty="0" smtClean="0"/>
              <a:t>Consistency to the new</a:t>
            </a:r>
            <a:r>
              <a:rPr lang="en-US" sz="900" baseline="0" dirty="0" smtClean="0"/>
              <a:t> developer experience</a:t>
            </a:r>
          </a:p>
          <a:p>
            <a:pPr marL="167970" indent="-167970">
              <a:buFont typeface="Arial" pitchFamily="34" charset="0"/>
              <a:buChar char="•"/>
            </a:pPr>
            <a:r>
              <a:rPr lang="en-US" sz="900" baseline="0" dirty="0" smtClean="0"/>
              <a:t>Consistency with the new cloud model</a:t>
            </a:r>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644585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Discuss the</a:t>
            </a:r>
            <a:r>
              <a:rPr lang="en-US" baseline="0" dirty="0" smtClean="0">
                <a:effectLst/>
                <a:latin typeface="Segoe UI" panose="020B0502040204020203" pitchFamily="34" charset="0"/>
              </a:rPr>
              <a:t> deployment options for migrating your on-premises database to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There are many ways to migrate</a:t>
            </a:r>
            <a:r>
              <a:rPr lang="en-US" baseline="0" dirty="0" smtClean="0">
                <a:effectLst/>
                <a:latin typeface="Segoe UI" panose="020B0502040204020203" pitchFamily="34" charset="0"/>
              </a:rPr>
              <a:t> your on-premises SQL Server database to Windows Azure SQL Database, but there have been great enhancements and improvements in both DAC and SSDT to dramatically improve and simplify deployment and migration options.</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DAC Framework</a:t>
            </a:r>
            <a:r>
              <a:rPr lang="en-US" baseline="0" dirty="0" smtClean="0">
                <a:effectLst/>
                <a:latin typeface="Segoe UI" panose="020B0502040204020203" pitchFamily="34" charset="0"/>
              </a:rPr>
              <a:t> – A new unit of deployment called a </a:t>
            </a:r>
            <a:r>
              <a:rPr lang="en-US" baseline="0" dirty="0" err="1" smtClean="0">
                <a:effectLst/>
                <a:latin typeface="Segoe UI" panose="020B0502040204020203" pitchFamily="34" charset="0"/>
              </a:rPr>
              <a:t>bacpac</a:t>
            </a:r>
            <a:r>
              <a:rPr lang="en-US" baseline="0" dirty="0" smtClean="0">
                <a:effectLst/>
                <a:latin typeface="Segoe UI" panose="020B0502040204020203" pitchFamily="34" charset="0"/>
              </a:rPr>
              <a:t> which contains both schema AND data. </a:t>
            </a:r>
            <a:endParaRPr lang="en-US" dirty="0" smtClean="0">
              <a:effectLst/>
            </a:endParaRPr>
          </a:p>
          <a:p>
            <a:pPr rtl="0"/>
            <a:r>
              <a:rPr lang="en-US" dirty="0" smtClean="0">
                <a:effectLst/>
                <a:latin typeface="Segoe UI" panose="020B0502040204020203" pitchFamily="34" charset="0"/>
              </a:rPr>
              <a:t>SQL Server Data Tools –</a:t>
            </a:r>
            <a:r>
              <a:rPr lang="en-US" baseline="0" dirty="0" smtClean="0">
                <a:effectLst/>
                <a:latin typeface="Segoe UI" panose="020B0502040204020203" pitchFamily="34" charset="0"/>
              </a:rPr>
              <a:t> Easily determine “Azure read” status. Provide single Publish capability. </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Both DAC and SSDT provide instant feedback as to the</a:t>
            </a:r>
            <a:r>
              <a:rPr lang="en-US" baseline="0" dirty="0" smtClean="0">
                <a:effectLst/>
                <a:latin typeface="Segoe UI" panose="020B0502040204020203" pitchFamily="34" charset="0"/>
              </a:rPr>
              <a:t> “azure-ready” status of your on-premises database. SSDT provides a single publish from source to destination, but DAC creates a deployment unit which can be stored in Azure storage or on-premises and used to create multiple SQL Database instances.</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429056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Migrating an on-premises</a:t>
            </a:r>
            <a:r>
              <a:rPr lang="en-US" baseline="0" dirty="0" smtClean="0"/>
              <a:t> database to </a:t>
            </a:r>
            <a:r>
              <a:rPr lang="en-US" dirty="0" smtClean="0"/>
              <a:t>SQL Database DB using</a:t>
            </a:r>
            <a:r>
              <a:rPr lang="en-US" baseline="0" dirty="0" smtClean="0"/>
              <a:t> SQL Server 2012 and </a:t>
            </a:r>
            <a:r>
              <a:rPr lang="en-US" baseline="0" dirty="0" err="1" smtClean="0"/>
              <a:t>dacpacs</a:t>
            </a:r>
            <a:endParaRPr lang="en-US" dirty="0"/>
          </a:p>
        </p:txBody>
      </p:sp>
      <p:sp>
        <p:nvSpPr>
          <p:cNvPr id="4" name="Slide Number Placeholder 3"/>
          <p:cNvSpPr>
            <a:spLocks noGrp="1"/>
          </p:cNvSpPr>
          <p:nvPr>
            <p:ph type="sldNum" sz="quarter" idx="10"/>
          </p:nvPr>
        </p:nvSpPr>
        <p:spPr/>
        <p:txBody>
          <a:bodyPr/>
          <a:lstStyle/>
          <a:p>
            <a:fld id="{6A737CDB-F497-4071-88DB-C233CAC28117}" type="slidenum">
              <a:rPr lang="en-US" smtClean="0"/>
              <a:t>16</a:t>
            </a:fld>
            <a:endParaRPr lang="en-US" dirty="0"/>
          </a:p>
        </p:txBody>
      </p:sp>
    </p:spTree>
    <p:extLst>
      <p:ext uri="{BB962C8B-B14F-4D97-AF65-F5344CB8AC3E}">
        <p14:creationId xmlns:p14="http://schemas.microsoft.com/office/powerpoint/2010/main" val="3946970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17</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Highlight</a:t>
            </a:r>
            <a:r>
              <a:rPr lang="en-US" baseline="0" dirty="0" smtClean="0">
                <a:effectLst/>
                <a:latin typeface="Segoe UI" panose="020B0502040204020203" pitchFamily="34" charset="0"/>
              </a:rPr>
              <a:t> the two areas where Windows Azure SQL Database can be secured.</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rPr>
              <a:t>Security is vitally important and</a:t>
            </a:r>
            <a:r>
              <a:rPr lang="en-US" baseline="0" dirty="0" smtClean="0">
                <a:effectLst/>
              </a:rPr>
              <a:t> has not be overlooked. Windows Azure SQL Database takes security seriously.</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Set security</a:t>
            </a:r>
            <a:r>
              <a:rPr lang="en-US" baseline="0" dirty="0" smtClean="0">
                <a:effectLst/>
                <a:latin typeface="Segoe UI" panose="020B0502040204020203" pitchFamily="34" charset="0"/>
              </a:rPr>
              <a:t> options on the server itself</a:t>
            </a:r>
            <a:endParaRPr lang="en-US" dirty="0" smtClean="0">
              <a:effectLst/>
            </a:endParaRPr>
          </a:p>
          <a:p>
            <a:pPr rtl="0"/>
            <a:r>
              <a:rPr lang="en-US" dirty="0" smtClean="0">
                <a:effectLst/>
                <a:latin typeface="Segoe UI" panose="020B0502040204020203" pitchFamily="34" charset="0"/>
              </a:rPr>
              <a:t>Security within the database</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This</a:t>
            </a:r>
            <a:r>
              <a:rPr lang="en-US" baseline="0" dirty="0" smtClean="0">
                <a:effectLst/>
                <a:latin typeface="Segoe UI" panose="020B0502040204020203" pitchFamily="34" charset="0"/>
              </a:rPr>
              <a:t> doesn’t leave the application free of any responsibility…some settings are required to be set within the application.</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4165206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rPr>
              <a:t>Highlight the important server security aspects and benefits of SQL Database security.</a:t>
            </a: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From</a:t>
            </a:r>
            <a:r>
              <a:rPr lang="en-US" baseline="0" dirty="0" smtClean="0">
                <a:effectLst/>
                <a:latin typeface="Segoe UI" panose="020B0502040204020203" pitchFamily="34" charset="0"/>
              </a:rPr>
              <a:t> the server perspective, there are several things that should be things that should be considered when managing the security of your SQL Database.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r>
              <a:rPr lang="en-US" dirty="0" smtClean="0"/>
              <a:t>No</a:t>
            </a:r>
            <a:r>
              <a:rPr lang="en-US" baseline="0" dirty="0" smtClean="0"/>
              <a:t> Integrated Authentication</a:t>
            </a:r>
            <a:endParaRPr lang="en-US" dirty="0" smtClean="0"/>
          </a:p>
          <a:p>
            <a:r>
              <a:rPr lang="en-US" dirty="0" smtClean="0"/>
              <a:t>Use Master to create and drop databases</a:t>
            </a:r>
          </a:p>
          <a:p>
            <a:r>
              <a:rPr lang="en-US" dirty="0" smtClean="0"/>
              <a:t>The </a:t>
            </a:r>
            <a:r>
              <a:rPr lang="en-US" b="1" dirty="0" smtClean="0"/>
              <a:t>Admin</a:t>
            </a:r>
            <a:r>
              <a:rPr lang="en-US" baseline="0" dirty="0" smtClean="0"/>
              <a:t> login (</a:t>
            </a:r>
            <a:r>
              <a:rPr lang="en-US" i="1" baseline="0" dirty="0" smtClean="0"/>
              <a:t>which was created during server provisioning</a:t>
            </a:r>
            <a:r>
              <a:rPr lang="en-US" baseline="0" dirty="0" smtClean="0"/>
              <a:t>) is equivalent to </a:t>
            </a:r>
            <a:r>
              <a:rPr lang="en-US" b="1" baseline="0" dirty="0" err="1" smtClean="0"/>
              <a:t>sa</a:t>
            </a:r>
            <a:r>
              <a:rPr lang="en-US" baseline="0" dirty="0" smtClean="0"/>
              <a:t>. It has full rights on the server (and all databases) and should only be used for administration.</a:t>
            </a:r>
          </a:p>
          <a:p>
            <a:r>
              <a:rPr lang="en-US" baseline="0" dirty="0" smtClean="0"/>
              <a:t>The </a:t>
            </a:r>
            <a:r>
              <a:rPr lang="en-US" b="1" baseline="0" dirty="0" err="1" smtClean="0"/>
              <a:t>loginmanager</a:t>
            </a:r>
            <a:r>
              <a:rPr lang="en-US" baseline="0" dirty="0" smtClean="0"/>
              <a:t> role is used for creating logins: membership in this role grants CREATE / ALTER / DROP Login privileges</a:t>
            </a:r>
          </a:p>
          <a:p>
            <a:r>
              <a:rPr lang="en-US" baseline="0" dirty="0" smtClean="0"/>
              <a:t>The </a:t>
            </a:r>
            <a:r>
              <a:rPr lang="en-US" baseline="0" dirty="0" err="1" smtClean="0"/>
              <a:t>db</a:t>
            </a:r>
            <a:r>
              <a:rPr lang="en-US" b="1" baseline="0" dirty="0" err="1" smtClean="0"/>
              <a:t>manager</a:t>
            </a:r>
            <a:r>
              <a:rPr lang="en-US" baseline="0" dirty="0" smtClean="0"/>
              <a:t> role is used for creating databases: membership in this role grants CREATE / ALTER / DROP Database privileges</a:t>
            </a:r>
          </a:p>
          <a:p>
            <a:pPr marL="0" marR="0" lvl="1" indent="0" algn="l" defTabSz="914363" rtl="0" eaLnBrk="1" fontAlgn="auto" latinLnBrk="0" hangingPunct="1">
              <a:lnSpc>
                <a:spcPct val="90000"/>
              </a:lnSpc>
              <a:spcBef>
                <a:spcPts val="0"/>
              </a:spcBef>
              <a:spcAft>
                <a:spcPts val="333"/>
              </a:spcAft>
              <a:buClrTx/>
              <a:buSzTx/>
              <a:buFontTx/>
              <a:buNone/>
              <a:tabLst/>
              <a:defRPr/>
            </a:pPr>
            <a:r>
              <a:rPr lang="en-US" sz="1600" spc="-51" dirty="0" smtClean="0"/>
              <a:t>Manage logins with  CREATE / ALTER / DROP LOGIN commands</a:t>
            </a:r>
          </a:p>
          <a:p>
            <a:pPr rtl="0"/>
            <a:r>
              <a:rPr lang="en-US" b="1" dirty="0" smtClean="0">
                <a:effectLst/>
                <a:latin typeface="Segoe UI" panose="020B0502040204020203" pitchFamily="34" charset="0"/>
              </a:rPr>
              <a:t>Notes:</a:t>
            </a:r>
            <a:endParaRPr lang="en-US" dirty="0" smtClean="0">
              <a:effectLst/>
            </a:endParaRPr>
          </a:p>
          <a:p>
            <a:pPr marL="0" marR="0" lvl="1" indent="0" algn="l" defTabSz="914363" rtl="0" eaLnBrk="1" fontAlgn="auto" latinLnBrk="0" hangingPunct="1">
              <a:lnSpc>
                <a:spcPct val="90000"/>
              </a:lnSpc>
              <a:spcBef>
                <a:spcPts val="0"/>
              </a:spcBef>
              <a:spcAft>
                <a:spcPts val="333"/>
              </a:spcAft>
              <a:buClrTx/>
              <a:buSzTx/>
              <a:buFontTx/>
              <a:buNone/>
              <a:tabLst/>
              <a:defRPr/>
            </a:pPr>
            <a:r>
              <a:rPr lang="en-US" sz="1600" dirty="0" smtClean="0"/>
              <a:t>Although the server-level principal login is not a member of the two database roles </a:t>
            </a:r>
            <a:r>
              <a:rPr lang="en-US" sz="1600" dirty="0" err="1" smtClean="0"/>
              <a:t>dbmanager</a:t>
            </a:r>
            <a:r>
              <a:rPr lang="en-US" sz="1600" dirty="0" smtClean="0"/>
              <a:t> and </a:t>
            </a:r>
            <a:r>
              <a:rPr lang="en-US" sz="1600" dirty="0" err="1" smtClean="0"/>
              <a:t>loginmanager</a:t>
            </a:r>
            <a:r>
              <a:rPr lang="en-US" sz="1600" dirty="0" smtClean="0"/>
              <a:t> in the master database, it has all permissions granted to these two roles.</a:t>
            </a:r>
            <a:endParaRPr lang="en-US" sz="1600" spc="-51"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054291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rPr>
              <a:t>Highlight the important database security aspects and benefits of SQL Database security</a:t>
            </a: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At</a:t>
            </a:r>
            <a:r>
              <a:rPr lang="en-US" baseline="0" dirty="0" smtClean="0">
                <a:effectLst/>
                <a:latin typeface="Segoe UI" panose="020B0502040204020203" pitchFamily="34" charset="0"/>
              </a:rPr>
              <a:t> the database level, you’ll notice security similarities as that of on-premises. Much of the same security design principles that apply on-premises also apply in SQL Database.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marL="3175" lvl="1" indent="0" defTabSz="914325">
              <a:spcBef>
                <a:spcPts val="900"/>
              </a:spcBef>
              <a:buNone/>
            </a:pPr>
            <a:r>
              <a:rPr lang="en-US" sz="1600" spc="-51" dirty="0" smtClean="0"/>
              <a:t>Logins must have an associated user account to connect to a database</a:t>
            </a:r>
          </a:p>
          <a:p>
            <a:pPr marL="3175" lvl="1" indent="0" defTabSz="914325">
              <a:spcBef>
                <a:spcPts val="900"/>
              </a:spcBef>
              <a:buNone/>
            </a:pPr>
            <a:r>
              <a:rPr lang="en-US" sz="1600" spc="-51" dirty="0" smtClean="0"/>
              <a:t>The admin login is automatically associated with a special user known as </a:t>
            </a:r>
            <a:r>
              <a:rPr lang="en-US" sz="1600" b="1" spc="-51" dirty="0" err="1" smtClean="0"/>
              <a:t>dbo</a:t>
            </a:r>
            <a:r>
              <a:rPr lang="en-US" sz="1600" spc="-51" dirty="0" smtClean="0"/>
              <a:t> (database owner)</a:t>
            </a:r>
          </a:p>
          <a:p>
            <a:pPr marL="3175" lvl="1" indent="0" defTabSz="914325">
              <a:spcBef>
                <a:spcPts val="900"/>
              </a:spcBef>
              <a:buNone/>
            </a:pPr>
            <a:r>
              <a:rPr lang="en-US" sz="1600" spc="-51" dirty="0" smtClean="0"/>
              <a:t>The </a:t>
            </a:r>
            <a:r>
              <a:rPr lang="en-US" sz="1600" spc="-51" dirty="0" err="1" smtClean="0"/>
              <a:t>dbo</a:t>
            </a:r>
            <a:r>
              <a:rPr lang="en-US" sz="1600" spc="-51" dirty="0" smtClean="0"/>
              <a:t> has full rights in the database and should only be used for administration</a:t>
            </a:r>
          </a:p>
          <a:p>
            <a:pPr marL="3175" lvl="1" indent="0" defTabSz="914325">
              <a:spcBef>
                <a:spcPts val="900"/>
              </a:spcBef>
              <a:buNone/>
            </a:pPr>
            <a:r>
              <a:rPr lang="en-US" sz="1600" spc="-51" dirty="0" smtClean="0"/>
              <a:t>Manage users with CREATE / ALTER / DROP USER commands</a:t>
            </a:r>
          </a:p>
          <a:p>
            <a:pPr marL="3175" lvl="1" indent="0" defTabSz="914325">
              <a:spcBef>
                <a:spcPts val="900"/>
              </a:spcBef>
              <a:buNone/>
            </a:pPr>
            <a:r>
              <a:rPr lang="en-US" sz="1600" spc="-51" dirty="0" smtClean="0"/>
              <a:t>Add users to system or user-defined database roles to grant privileges via </a:t>
            </a:r>
            <a:r>
              <a:rPr lang="en-US" sz="1600" spc="-51" dirty="0" err="1" smtClean="0"/>
              <a:t>sp_add_rolemember</a:t>
            </a:r>
            <a:endParaRPr lang="en-US" sz="1600" spc="-51" dirty="0" smtClean="0"/>
          </a:p>
          <a:p>
            <a:pPr marL="3175" lvl="1" indent="0" defTabSz="914325">
              <a:spcBef>
                <a:spcPts val="900"/>
              </a:spcBef>
              <a:buNone/>
            </a:pPr>
            <a:r>
              <a:rPr lang="en-US" sz="1600" spc="-51" dirty="0" smtClean="0"/>
              <a:t>Organize database objects into schema containers based upon common access control requirements, and grant privileges to schema containers instead of individual objects for better productivity</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endParaRPr lang="en-US" dirty="0" smtClean="0">
              <a:effectLst/>
            </a:endParaRPr>
          </a:p>
          <a:p>
            <a:pPr marL="3175" lvl="1" indent="0" defTabSz="914325">
              <a:spcBef>
                <a:spcPts val="900"/>
              </a:spcBef>
              <a:buNone/>
            </a:pPr>
            <a:endParaRPr lang="en-US" sz="1600" spc="-51"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3458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590473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Illustrate</a:t>
            </a:r>
            <a:r>
              <a:rPr lang="en-US" baseline="0" dirty="0" smtClean="0">
                <a:effectLst/>
                <a:latin typeface="Segoe UI" panose="020B0502040204020203" pitchFamily="34" charset="0"/>
              </a:rPr>
              <a:t> the how SQL Database Firewall </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Transition statement(s) to setup the slide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By</a:t>
            </a:r>
            <a:r>
              <a:rPr lang="en-US" baseline="0" dirty="0" smtClean="0">
                <a:effectLst/>
                <a:latin typeface="Segoe UI" panose="020B0502040204020203" pitchFamily="34" charset="0"/>
              </a:rPr>
              <a:t> default, no-one is allowed to access the database.</a:t>
            </a:r>
          </a:p>
          <a:p>
            <a:pPr rtl="0"/>
            <a:r>
              <a:rPr lang="en-US" baseline="0" dirty="0" smtClean="0">
                <a:effectLst/>
                <a:latin typeface="Segoe UI" panose="020B0502040204020203" pitchFamily="34" charset="0"/>
              </a:rPr>
              <a:t>Server Rules enable clients to access your entire SQL Database server</a:t>
            </a:r>
          </a:p>
          <a:p>
            <a:pPr rtl="0"/>
            <a:r>
              <a:rPr lang="en-US" baseline="0" dirty="0" smtClean="0">
                <a:effectLst/>
                <a:latin typeface="Segoe UI" panose="020B0502040204020203" pitchFamily="34" charset="0"/>
              </a:rPr>
              <a:t>Database rules enable clients to access individual databases within your SQL Database server</a:t>
            </a:r>
            <a:endParaRPr lang="en-US" dirty="0" smtClean="0">
              <a:effectLst/>
            </a:endParaRPr>
          </a:p>
          <a:p>
            <a:pPr rtl="0"/>
            <a:r>
              <a:rPr lang="en-US" dirty="0" smtClean="0">
                <a:effectLst/>
                <a:latin typeface="Segoe UI" panose="020B0502040204020203" pitchFamily="34" charset="0"/>
              </a:rPr>
              <a:t>Rules are originating IP Address</a:t>
            </a:r>
            <a:r>
              <a:rPr lang="en-US" baseline="0" dirty="0" smtClean="0">
                <a:effectLst/>
                <a:latin typeface="Segoe UI" panose="020B0502040204020203" pitchFamily="34" charset="0"/>
              </a:rPr>
              <a:t>-based.</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r>
              <a:rPr lang="en-US" sz="1200" b="0" i="0" u="none" strike="noStrike" kern="1200" baseline="0" dirty="0" smtClean="0">
                <a:solidFill>
                  <a:schemeClr val="tx1"/>
                </a:solidFill>
                <a:latin typeface="Segoe UI" pitchFamily="34" charset="0"/>
                <a:ea typeface="+mn-ea"/>
                <a:cs typeface="+mn-cs"/>
              </a:rPr>
              <a:t>Maximum of 128 Rules</a:t>
            </a:r>
          </a:p>
          <a:p>
            <a:endParaRPr lang="en-US" sz="1200" b="0" i="0" u="none" strike="noStrike" kern="1200" baseline="0" dirty="0" smtClean="0">
              <a:solidFill>
                <a:schemeClr val="tx1"/>
              </a:solidFill>
              <a:latin typeface="Segoe UI" pitchFamily="34" charset="0"/>
              <a:ea typeface="+mn-ea"/>
              <a:cs typeface="+mn-cs"/>
            </a:endParaRPr>
          </a:p>
          <a:p>
            <a:r>
              <a:rPr lang="en-US" sz="1200" b="0" i="0" u="none" strike="noStrike" kern="1200" baseline="0" dirty="0" smtClean="0">
                <a:solidFill>
                  <a:schemeClr val="tx1"/>
                </a:solidFill>
                <a:latin typeface="Segoe UI" pitchFamily="34" charset="0"/>
                <a:ea typeface="+mn-ea"/>
                <a:cs typeface="+mn-cs"/>
              </a:rPr>
              <a:t>Rather than using a REST API like the other Azure storage services, SQL Database is accessed via Tabular Data Stream (TDS), the same protocol used by Microsoft SQL Server (operating over port TCP/1433). </a:t>
            </a:r>
            <a:r>
              <a:rPr lang="en-US" dirty="0" smtClean="0"/>
              <a:t>To help protect the</a:t>
            </a:r>
            <a:r>
              <a:rPr lang="en-US" baseline="0" dirty="0" smtClean="0"/>
              <a:t> </a:t>
            </a:r>
            <a:r>
              <a:rPr lang="en-US" dirty="0" smtClean="0"/>
              <a:t>data, the SQL Database firewall prevents all access to your SQL Database server until you specify which computers have permission. </a:t>
            </a:r>
            <a:endParaRPr lang="en-US" sz="1200" b="0" i="0" u="none" strike="noStrike" kern="1200" baseline="0" dirty="0" smtClean="0">
              <a:solidFill>
                <a:schemeClr val="tx1"/>
              </a:solidFill>
              <a:latin typeface="Segoe UI" pitchFamily="34" charset="0"/>
              <a:ea typeface="+mn-ea"/>
              <a:cs typeface="+mn-cs"/>
            </a:endParaRPr>
          </a:p>
          <a:p>
            <a:endParaRPr lang="en-US" dirty="0" smtClean="0"/>
          </a:p>
          <a:p>
            <a:r>
              <a:rPr lang="en-US" dirty="0" smtClean="0"/>
              <a:t>Initially, all access to your SQL Database server is blocked by the SQL Database firewall; connection attempts originating from the Internet or Windows Azure will not be able to reach your SQL Database server. In order to begin using your SQL Database server, you must go to the SQL Database</a:t>
            </a:r>
            <a:r>
              <a:rPr lang="en-US" baseline="0" dirty="0" smtClean="0"/>
              <a:t> Portal</a:t>
            </a:r>
            <a:r>
              <a:rPr lang="en-US" dirty="0" smtClean="0"/>
              <a:t> and specify one or more firewall settings that enable access to your SQL Database server. Use the firewall settings to specify which IP address ranges from the Internet are allowed, and whether or not Windows Azure applications can attempt to connect to your SQL Database server.</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DA9749E-FBCD-4239-AFBA-6C4AFE6C59B7}" type="slidenum">
              <a:rPr lang="en-US" smtClean="0"/>
              <a:pPr/>
              <a:t>21</a:t>
            </a:fld>
            <a:endParaRPr lang="en-US"/>
          </a:p>
        </p:txBody>
      </p:sp>
    </p:spTree>
    <p:extLst>
      <p:ext uri="{BB962C8B-B14F-4D97-AF65-F5344CB8AC3E}">
        <p14:creationId xmlns:p14="http://schemas.microsoft.com/office/powerpoint/2010/main" val="2247778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Illustrate</a:t>
            </a:r>
            <a:r>
              <a:rPr lang="en-US" baseline="0" dirty="0" smtClean="0">
                <a:effectLst/>
                <a:latin typeface="Segoe UI" panose="020B0502040204020203" pitchFamily="34" charset="0"/>
              </a:rPr>
              <a:t> the how SQL Database Firewall </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Transition statement(s) to setup the slide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By</a:t>
            </a:r>
            <a:r>
              <a:rPr lang="en-US" baseline="0" dirty="0" smtClean="0">
                <a:effectLst/>
                <a:latin typeface="Segoe UI" panose="020B0502040204020203" pitchFamily="34" charset="0"/>
              </a:rPr>
              <a:t> default, no-one is allowed to access the database.</a:t>
            </a:r>
          </a:p>
          <a:p>
            <a:pPr rtl="0"/>
            <a:r>
              <a:rPr lang="en-US" baseline="0" dirty="0" smtClean="0">
                <a:effectLst/>
                <a:latin typeface="Segoe UI" panose="020B0502040204020203" pitchFamily="34" charset="0"/>
              </a:rPr>
              <a:t>Server Rules enable clients to access your entire SQL Database server</a:t>
            </a:r>
          </a:p>
          <a:p>
            <a:pPr rtl="0"/>
            <a:r>
              <a:rPr lang="en-US" baseline="0" dirty="0" smtClean="0">
                <a:effectLst/>
                <a:latin typeface="Segoe UI" panose="020B0502040204020203" pitchFamily="34" charset="0"/>
              </a:rPr>
              <a:t>Database rules enable clients to access individual databases within your SQL Database server</a:t>
            </a:r>
            <a:endParaRPr lang="en-US" dirty="0" smtClean="0">
              <a:effectLst/>
            </a:endParaRPr>
          </a:p>
          <a:p>
            <a:pPr rtl="0"/>
            <a:r>
              <a:rPr lang="en-US" dirty="0" smtClean="0">
                <a:effectLst/>
                <a:latin typeface="Segoe UI" panose="020B0502040204020203" pitchFamily="34" charset="0"/>
              </a:rPr>
              <a:t>Rules are originating IP Address</a:t>
            </a:r>
            <a:r>
              <a:rPr lang="en-US" baseline="0" dirty="0" smtClean="0">
                <a:effectLst/>
                <a:latin typeface="Segoe UI" panose="020B0502040204020203" pitchFamily="34" charset="0"/>
              </a:rPr>
              <a:t>-based.</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r>
              <a:rPr lang="en-US" sz="1200" b="0" i="0" u="none" strike="noStrike" kern="1200" baseline="0" dirty="0" smtClean="0">
                <a:solidFill>
                  <a:schemeClr val="tx1"/>
                </a:solidFill>
                <a:latin typeface="Segoe UI" pitchFamily="34" charset="0"/>
                <a:ea typeface="+mn-ea"/>
                <a:cs typeface="+mn-cs"/>
              </a:rPr>
              <a:t>Maximum of 128 Rules</a:t>
            </a:r>
          </a:p>
          <a:p>
            <a:endParaRPr lang="en-US" sz="1200" b="0" i="0" u="none" strike="noStrike" kern="1200" baseline="0" dirty="0" smtClean="0">
              <a:solidFill>
                <a:schemeClr val="tx1"/>
              </a:solidFill>
              <a:latin typeface="Segoe UI" pitchFamily="34" charset="0"/>
              <a:ea typeface="+mn-ea"/>
              <a:cs typeface="+mn-cs"/>
            </a:endParaRPr>
          </a:p>
          <a:p>
            <a:r>
              <a:rPr lang="en-US" sz="1200" b="0" i="0" u="none" strike="noStrike" kern="1200" baseline="0" dirty="0" smtClean="0">
                <a:solidFill>
                  <a:schemeClr val="tx1"/>
                </a:solidFill>
                <a:latin typeface="Segoe UI" pitchFamily="34" charset="0"/>
                <a:ea typeface="+mn-ea"/>
                <a:cs typeface="+mn-cs"/>
              </a:rPr>
              <a:t>Rather than using a REST API like the other Azure storage services, SQL Database is accessed via Tabular Data Stream (TDS), the same protocol used by Microsoft SQL Server (operating over port TCP/1433). </a:t>
            </a:r>
            <a:r>
              <a:rPr lang="en-US" dirty="0" smtClean="0"/>
              <a:t>To help protect the</a:t>
            </a:r>
            <a:r>
              <a:rPr lang="en-US" baseline="0" dirty="0" smtClean="0"/>
              <a:t> </a:t>
            </a:r>
            <a:r>
              <a:rPr lang="en-US" dirty="0" smtClean="0"/>
              <a:t>data, the SQL Database firewall prevents all access to your SQL Database server until you specify which computers have permission. </a:t>
            </a:r>
            <a:endParaRPr lang="en-US" sz="1200" b="0" i="0" u="none" strike="noStrike" kern="1200" baseline="0" dirty="0" smtClean="0">
              <a:solidFill>
                <a:schemeClr val="tx1"/>
              </a:solidFill>
              <a:latin typeface="Segoe UI" pitchFamily="34" charset="0"/>
              <a:ea typeface="+mn-ea"/>
              <a:cs typeface="+mn-cs"/>
            </a:endParaRPr>
          </a:p>
          <a:p>
            <a:endParaRPr lang="en-US" dirty="0" smtClean="0"/>
          </a:p>
          <a:p>
            <a:r>
              <a:rPr lang="en-US" dirty="0" smtClean="0"/>
              <a:t>Initially, all access to your SQL Database server is blocked by the SQL Database firewall; connection attempts originating from the Internet or Windows Azure will not be able to reach your SQL Database server. In order to begin using your SQL Database server, you must go to the SQL Database</a:t>
            </a:r>
            <a:r>
              <a:rPr lang="en-US" baseline="0" dirty="0" smtClean="0"/>
              <a:t> Portal</a:t>
            </a:r>
            <a:r>
              <a:rPr lang="en-US" dirty="0" smtClean="0"/>
              <a:t> and specify one or more firewall settings that enable access to your SQL Database server. Use the firewall settings to specify which IP address ranges from the Internet are allowed, and whether or not Windows Azure applications can attempt to connect to your SQL Database server.</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DA9749E-FBCD-4239-AFBA-6C4AFE6C59B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2876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Highlight</a:t>
            </a:r>
            <a:r>
              <a:rPr lang="en-US" baseline="0" dirty="0" smtClean="0">
                <a:effectLst/>
                <a:latin typeface="Segoe UI" panose="020B0502040204020203" pitchFamily="34" charset="0"/>
              </a:rPr>
              <a:t> application connectivity requirement, considerations and best practices to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While connecting</a:t>
            </a:r>
            <a:r>
              <a:rPr lang="en-US" baseline="0" dirty="0" smtClean="0">
                <a:effectLst/>
                <a:latin typeface="Segoe UI" panose="020B0502040204020203" pitchFamily="34" charset="0"/>
              </a:rPr>
              <a:t> to SQL Database is fairly straight forward, there are some general considerations and recommended coding practices when developing Windows Azure SQL Database applications.</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marL="171450" indent="-171450">
              <a:buFont typeface="Arial" pitchFamily="34" charset="0"/>
              <a:buChar char="•"/>
            </a:pPr>
            <a:r>
              <a:rPr lang="en-US" dirty="0" smtClean="0"/>
              <a:t>Login: </a:t>
            </a:r>
          </a:p>
          <a:p>
            <a:pPr marL="171450" indent="-171450">
              <a:buFont typeface="Arial" pitchFamily="34" charset="0"/>
              <a:buChar char="•"/>
            </a:pPr>
            <a:r>
              <a:rPr lang="en-US" dirty="0" smtClean="0"/>
              <a:t>Idle connections terminated</a:t>
            </a:r>
            <a:r>
              <a:rPr lang="en-US" baseline="0" dirty="0" smtClean="0"/>
              <a:t> after 30 minutes</a:t>
            </a:r>
          </a:p>
          <a:p>
            <a:pPr marL="171450" indent="-171450">
              <a:buFont typeface="Arial" pitchFamily="34" charset="0"/>
              <a:buChar char="•"/>
            </a:pPr>
            <a:r>
              <a:rPr lang="en-US" baseline="0" dirty="0" smtClean="0"/>
              <a:t>Long running transactions terminated after 24 hours</a:t>
            </a:r>
          </a:p>
          <a:p>
            <a:pPr marL="171450" indent="-171450">
              <a:buFont typeface="Arial" pitchFamily="34" charset="0"/>
              <a:buChar char="•"/>
            </a:pPr>
            <a:r>
              <a:rPr lang="en-US" baseline="0" dirty="0" err="1" smtClean="0"/>
              <a:t>DoS</a:t>
            </a:r>
            <a:r>
              <a:rPr lang="en-US" baseline="0" dirty="0" smtClean="0"/>
              <a:t> guard terminates suspect connections with no error message</a:t>
            </a:r>
          </a:p>
          <a:p>
            <a:pPr marL="171450" indent="-171450">
              <a:buFont typeface="Arial" pitchFamily="34" charset="0"/>
              <a:buChar char="•"/>
            </a:pPr>
            <a:r>
              <a:rPr lang="en-US" baseline="0" dirty="0" smtClean="0"/>
              <a:t>Failover events terminate connections</a:t>
            </a:r>
          </a:p>
          <a:p>
            <a:pPr marL="171450" indent="-171450">
              <a:buFont typeface="Arial" pitchFamily="34" charset="0"/>
              <a:buChar char="•"/>
            </a:pPr>
            <a:r>
              <a:rPr lang="en-US" baseline="0" dirty="0" smtClean="0"/>
              <a:t>Throttling may generate errors…which leads to:</a:t>
            </a:r>
          </a:p>
          <a:p>
            <a:pPr marL="171450" indent="-171450">
              <a:buFont typeface="Arial" pitchFamily="34" charset="0"/>
              <a:buChar char="•"/>
            </a:pPr>
            <a:r>
              <a:rPr lang="en-US" baseline="0" dirty="0" smtClean="0"/>
              <a:t>Implement Connection Pooling and Retry logic to handle transient failures</a:t>
            </a:r>
          </a:p>
          <a:p>
            <a:pPr marL="171450" indent="-171450">
              <a:buFont typeface="Arial" pitchFamily="34" charset="0"/>
              <a:buChar char="•"/>
            </a:pPr>
            <a:r>
              <a:rPr lang="en-US" baseline="0" dirty="0" smtClean="0"/>
              <a:t>Latency introduced for updates due to HA replicas</a:t>
            </a:r>
          </a:p>
          <a:p>
            <a:pPr marL="171450" indent="-171450">
              <a:buFont typeface="Arial" pitchFamily="34" charset="0"/>
              <a:buChar char="•"/>
            </a:pPr>
            <a:r>
              <a:rPr lang="en-US" baseline="0" dirty="0" smtClean="0"/>
              <a:t>No cross-database dependencies: </a:t>
            </a:r>
            <a:r>
              <a:rPr lang="en-US" baseline="0" dirty="0" err="1" smtClean="0"/>
              <a:t>resultsets</a:t>
            </a:r>
            <a:r>
              <a:rPr lang="en-US" baseline="0" dirty="0" smtClean="0"/>
              <a:t> from different database must be combined in the application tier (Fan out queries)</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endParaRPr lang="en-US" dirty="0" smtClean="0">
              <a:effectLst/>
            </a:endParaRPr>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1140243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24</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sz="900" baseline="0" dirty="0" smtClean="0"/>
              <a:t>Introduce the additional services and capabilities on top of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Windows</a:t>
            </a:r>
            <a:r>
              <a:rPr lang="en-US" baseline="0" dirty="0" smtClean="0">
                <a:effectLst/>
                <a:latin typeface="Segoe UI" panose="020B0502040204020203" pitchFamily="34" charset="0"/>
              </a:rPr>
              <a:t> Azure SQL Database provides the enterprise-ready relational database capabilities in the cloud, but SQL Database includes additional capabilities and services that make SQL Database even more powerful.</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Powerful</a:t>
            </a:r>
            <a:r>
              <a:rPr lang="en-US" baseline="0" dirty="0" smtClean="0">
                <a:effectLst/>
                <a:latin typeface="Segoe UI" panose="020B0502040204020203" pitchFamily="34" charset="0"/>
              </a:rPr>
              <a:t> services that provide improved efficiencies and operational agility</a:t>
            </a:r>
            <a:endParaRPr lang="en-US" dirty="0" smtClean="0">
              <a:effectLst/>
            </a:endParaRPr>
          </a:p>
          <a:p>
            <a:pPr rtl="0"/>
            <a:r>
              <a:rPr lang="en-US" dirty="0" smtClean="0">
                <a:effectLst/>
                <a:latin typeface="Segoe UI" panose="020B0502040204020203" pitchFamily="34" charset="0"/>
              </a:rPr>
              <a:t>Quarterly updates</a:t>
            </a:r>
            <a:r>
              <a:rPr lang="en-US" baseline="0" dirty="0" smtClean="0">
                <a:effectLst/>
                <a:latin typeface="Segoe UI" panose="020B0502040204020203" pitchFamily="34" charset="0"/>
              </a:rPr>
              <a:t> -&gt; instead of waiting 18 months for a Service Pack, SQL Database is updated quarterly</a:t>
            </a:r>
          </a:p>
          <a:p>
            <a:pPr rtl="0"/>
            <a:r>
              <a:rPr lang="en-US" baseline="0" dirty="0" smtClean="0">
                <a:effectLst/>
                <a:latin typeface="Segoe UI" panose="020B0502040204020203" pitchFamily="34" charset="0"/>
              </a:rPr>
              <a:t>Opportunities for the developer to work with cloud services and develop applications for new markets</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SQL Reporting -&gt;</a:t>
            </a:r>
            <a:r>
              <a:rPr lang="en-US" baseline="0" dirty="0" smtClean="0">
                <a:effectLst/>
                <a:latin typeface="Segoe UI" panose="020B0502040204020203" pitchFamily="34" charset="0"/>
              </a:rPr>
              <a:t> Recently made generally available to the public, now brings highly-available and scalable reporting to the cloud</a:t>
            </a:r>
          </a:p>
          <a:p>
            <a:pPr rtl="0"/>
            <a:r>
              <a:rPr lang="en-US" baseline="0" dirty="0" smtClean="0">
                <a:effectLst/>
                <a:latin typeface="Segoe UI" panose="020B0502040204020203" pitchFamily="34" charset="0"/>
              </a:rPr>
              <a:t>SQL Data Sync -&gt; Data Synchronization without the headaches of learning SQL Replication</a:t>
            </a:r>
          </a:p>
          <a:p>
            <a:pPr rtl="0"/>
            <a:r>
              <a:rPr lang="en-US" baseline="0" dirty="0" smtClean="0">
                <a:effectLst/>
                <a:latin typeface="Segoe UI" panose="020B0502040204020203" pitchFamily="34" charset="0"/>
              </a:rPr>
              <a:t>SQL Federation -&gt; On-demand database scalability without application downtime</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5800940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sz="900" baseline="0" dirty="0" smtClean="0"/>
              <a:t>Define the SQL Reporting service and use it as another example of a managed service we’re providing today for databases, but that will extend more broadly in the future.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 same great reporting service you know and</a:t>
            </a:r>
            <a:r>
              <a:rPr lang="en-US" baseline="0" dirty="0" smtClean="0">
                <a:effectLst/>
                <a:latin typeface="Segoe UI" panose="020B0502040204020203" pitchFamily="34" charset="0"/>
              </a:rPr>
              <a:t> love on-premises has been extended to the cloud and offered as a highly-available service on SQL Database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r>
              <a:rPr lang="en-US" dirty="0" smtClean="0"/>
              <a:t>SQL</a:t>
            </a:r>
            <a:r>
              <a:rPr lang="en-US" baseline="0" dirty="0" smtClean="0"/>
              <a:t> Reporting is based on SQL Server Reporting Services offered as a service</a:t>
            </a:r>
          </a:p>
          <a:p>
            <a:r>
              <a:rPr lang="en-US" baseline="0" dirty="0" smtClean="0"/>
              <a:t>Automatic High Availability through the benefits of the Azure platform</a:t>
            </a:r>
          </a:p>
          <a:p>
            <a:r>
              <a:rPr lang="en-US" baseline="0" dirty="0" smtClean="0"/>
              <a:t>Provision a report server in only minutes with just a few clicks of the mouse</a:t>
            </a:r>
          </a:p>
          <a:p>
            <a:r>
              <a:rPr lang="en-US" baseline="0" dirty="0" smtClean="0"/>
              <a:t>No need to install your own reporting services instance or apply updates</a:t>
            </a:r>
            <a:endParaRPr lang="en-US" dirty="0" smtClean="0"/>
          </a:p>
          <a:p>
            <a:r>
              <a:rPr lang="en-US" dirty="0" smtClean="0"/>
              <a:t>Developers can deliver highly visual and interactive reports as an integrated</a:t>
            </a:r>
            <a:r>
              <a:rPr lang="en-US" baseline="0" dirty="0" smtClean="0"/>
              <a:t> part of a Windows Azure based solution. </a:t>
            </a:r>
          </a:p>
          <a:p>
            <a:r>
              <a:rPr lang="en-US" baseline="0" dirty="0" smtClean="0"/>
              <a:t>Build reports using same familiar tools</a:t>
            </a: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rPr>
              <a:t>http://msdn.microsoft.com/en-us/library/windowsazure/gg430130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5868276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aseline="0" dirty="0" smtClean="0"/>
              <a:t>Introduce the data sync service as an added capability on top of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Finally,</a:t>
            </a:r>
            <a:r>
              <a:rPr lang="en-US" baseline="0" dirty="0" smtClean="0">
                <a:effectLst/>
                <a:latin typeface="Segoe UI" panose="020B0502040204020203" pitchFamily="34" charset="0"/>
              </a:rPr>
              <a:t> a solution that allows developers to e</a:t>
            </a:r>
            <a:r>
              <a:rPr lang="en-US" dirty="0" smtClean="0">
                <a:effectLst/>
                <a:latin typeface="Segoe UI" panose="020B0502040204020203" pitchFamily="34" charset="0"/>
              </a:rPr>
              <a:t>asily create and schedule bi-directional synchronizations</a:t>
            </a:r>
            <a:r>
              <a:rPr lang="en-US" baseline="0" dirty="0" smtClean="0">
                <a:effectLst/>
                <a:latin typeface="Segoe UI" panose="020B0502040204020203" pitchFamily="34" charset="0"/>
              </a:rPr>
              <a:t> without investing in maintaining custom sync software.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marL="171450" indent="-171450">
              <a:buFont typeface="Arial" pitchFamily="34" charset="0"/>
              <a:buChar char="•"/>
            </a:pPr>
            <a:r>
              <a:rPr lang="en-US" b="0" dirty="0" smtClean="0"/>
              <a:t>Leverage the Microsoft Windows Azure platform and Microsoft SQL Azure without the necessity of creating and managing your own synchronization</a:t>
            </a:r>
            <a:r>
              <a:rPr lang="en-US" b="0" baseline="0" dirty="0" smtClean="0"/>
              <a:t> code.</a:t>
            </a:r>
          </a:p>
          <a:p>
            <a:pPr marL="171450" indent="-171450">
              <a:buFont typeface="Arial" pitchFamily="34" charset="0"/>
              <a:buChar char="•"/>
            </a:pPr>
            <a:r>
              <a:rPr lang="en-US" dirty="0" smtClean="0"/>
              <a:t>Conflict resolution</a:t>
            </a:r>
          </a:p>
          <a:p>
            <a:pPr marL="171450" indent="-171450">
              <a:buFont typeface="Arial" pitchFamily="34" charset="0"/>
              <a:buChar char="•"/>
            </a:pPr>
            <a:r>
              <a:rPr lang="en-US" dirty="0" smtClean="0"/>
              <a:t>Bi-directional</a:t>
            </a:r>
          </a:p>
          <a:p>
            <a:pPr marL="171450" indent="-171450">
              <a:buFont typeface="Arial" pitchFamily="34" charset="0"/>
              <a:buChar char="•"/>
            </a:pPr>
            <a:r>
              <a:rPr lang="en-US" dirty="0" smtClean="0"/>
              <a:t>Based</a:t>
            </a:r>
            <a:r>
              <a:rPr lang="en-US" baseline="0" dirty="0" smtClean="0"/>
              <a:t> on the Sync Framework</a:t>
            </a:r>
          </a:p>
          <a:p>
            <a:pPr marL="171450" indent="-171450">
              <a:buFont typeface="Arial" pitchFamily="34" charset="0"/>
              <a:buChar char="•"/>
            </a:pPr>
            <a:r>
              <a:rPr lang="en-US" baseline="0" dirty="0" smtClean="0"/>
              <a:t>NO CODE!</a:t>
            </a:r>
            <a:endParaRPr lang="en-US" dirty="0" smtClean="0"/>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http://msdn.microsoft.com/en-us/library/windowsazure/hh456371</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29259754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a:t>
            </a:r>
            <a:r>
              <a:rPr lang="en-US" dirty="0" smtClean="0"/>
              <a:t>Creating</a:t>
            </a:r>
            <a:r>
              <a:rPr lang="en-US" baseline="0" dirty="0" smtClean="0"/>
              <a:t> a SQL Data Sync (SQL Azure to SQL Azure)</a:t>
            </a:r>
            <a:endParaRPr lang="en-US" dirty="0"/>
          </a:p>
        </p:txBody>
      </p:sp>
      <p:sp>
        <p:nvSpPr>
          <p:cNvPr id="4" name="Slide Number Placeholder 3"/>
          <p:cNvSpPr>
            <a:spLocks noGrp="1"/>
          </p:cNvSpPr>
          <p:nvPr>
            <p:ph type="sldNum" sz="quarter" idx="10"/>
          </p:nvPr>
        </p:nvSpPr>
        <p:spPr/>
        <p:txBody>
          <a:bodyPr/>
          <a:lstStyle/>
          <a:p>
            <a:fld id="{6A737CDB-F497-4071-88DB-C233CAC28117}"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9469708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Understand the SQL</a:t>
            </a:r>
            <a:r>
              <a:rPr lang="en-US" baseline="0" dirty="0" smtClean="0">
                <a:effectLst/>
                <a:latin typeface="Segoe UI" panose="020B0502040204020203" pitchFamily="34" charset="0"/>
              </a:rPr>
              <a:t> Database pricing</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rPr>
              <a:t>Reduced database rates as of February 2012</a:t>
            </a:r>
          </a:p>
          <a:p>
            <a:pPr rtl="0"/>
            <a:r>
              <a:rPr lang="en-US" b="1" dirty="0" smtClean="0">
                <a:effectLst/>
                <a:latin typeface="Segoe UI" panose="020B0502040204020203" pitchFamily="34" charset="0"/>
              </a:rPr>
              <a:t>Notes:</a:t>
            </a:r>
            <a:endParaRPr lang="en-US" dirty="0" smtClean="0">
              <a:effectLst/>
            </a:endParaRPr>
          </a:p>
          <a:p>
            <a:r>
              <a:rPr lang="en-US" dirty="0" smtClean="0"/>
              <a:t>http://www.windowsazure.com/en-us/pricing/details/#data-management</a:t>
            </a:r>
          </a:p>
          <a:p>
            <a:r>
              <a:rPr lang="en-US" dirty="0" smtClean="0"/>
              <a:t>http://www.windowsazure.com/en-us/pricing/details/#data-transfers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1041685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4</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Understand that</a:t>
            </a:r>
            <a:r>
              <a:rPr lang="en-US" baseline="0" dirty="0" smtClean="0">
                <a:effectLst/>
                <a:latin typeface="Segoe UI" panose="020B0502040204020203" pitchFamily="34" charset="0"/>
              </a:rPr>
              <a:t> while there are physical SQL Server boxes behind the scenes, when connecting to SQL Database, you are not connecting to a physical server, but to a TDS endpoint.</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 key to understanding SQL Database</a:t>
            </a:r>
            <a:r>
              <a:rPr lang="en-US" baseline="0" dirty="0" smtClean="0">
                <a:effectLst/>
                <a:latin typeface="Segoe UI" panose="020B0502040204020203" pitchFamily="34" charset="0"/>
              </a:rPr>
              <a:t> is understanding while SQL Database is SQL Server, we do not interact with them in the same physical manner.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In an on-premises</a:t>
            </a:r>
            <a:r>
              <a:rPr lang="en-US" baseline="0" dirty="0" smtClean="0">
                <a:effectLst/>
                <a:latin typeface="Segoe UI" panose="020B0502040204020203" pitchFamily="34" charset="0"/>
              </a:rPr>
              <a:t> environment, we typically have physical access to the actual </a:t>
            </a:r>
            <a:r>
              <a:rPr lang="en-US" dirty="0" smtClean="0">
                <a:effectLst/>
                <a:latin typeface="Segoe UI" panose="020B0502040204020203" pitchFamily="34" charset="0"/>
              </a:rPr>
              <a:t>SQL Server </a:t>
            </a:r>
            <a:r>
              <a:rPr lang="en-US" dirty="0" err="1" smtClean="0">
                <a:effectLst/>
                <a:latin typeface="Segoe UI" panose="020B0502040204020203" pitchFamily="34" charset="0"/>
              </a:rPr>
              <a:t>server</a:t>
            </a:r>
            <a:r>
              <a:rPr lang="en-US" dirty="0" smtClean="0">
                <a:effectLst/>
                <a:latin typeface="Segoe UI" panose="020B0502040204020203" pitchFamily="34" charset="0"/>
              </a:rPr>
              <a:t>.</a:t>
            </a:r>
            <a:endParaRPr lang="en-US" dirty="0" smtClean="0">
              <a:effectLst/>
            </a:endParaRPr>
          </a:p>
          <a:p>
            <a:pPr rtl="0"/>
            <a:r>
              <a:rPr lang="en-US" dirty="0" smtClean="0">
                <a:effectLst/>
                <a:latin typeface="Segoe UI" panose="020B0502040204020203" pitchFamily="34" charset="0"/>
              </a:rPr>
              <a:t>In</a:t>
            </a:r>
            <a:r>
              <a:rPr lang="en-US" baseline="0" dirty="0" smtClean="0">
                <a:effectLst/>
                <a:latin typeface="Segoe UI" panose="020B0502040204020203" pitchFamily="34" charset="0"/>
              </a:rPr>
              <a:t> Windows Azure, we do not have physical access to the actual server.</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It is</a:t>
            </a:r>
            <a:r>
              <a:rPr lang="en-US" baseline="0" dirty="0" smtClean="0">
                <a:effectLst/>
                <a:latin typeface="Segoe UI" panose="020B0502040204020203" pitchFamily="34" charset="0"/>
              </a:rPr>
              <a:t> important that the attendee understands that it IS INDEED SQL Server at the platform layer. There are physical boxes running SQL Server 2012 Enterprise Edition. However, due to the nature of the Azure environment to provide the high-availability and scalability necessary, access to the physical boxes is currently not supported.</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579564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To understand the actual architecture</a:t>
            </a:r>
            <a:r>
              <a:rPr lang="en-US" baseline="0" dirty="0" smtClean="0">
                <a:effectLst/>
                <a:latin typeface="Segoe UI" panose="020B0502040204020203" pitchFamily="34" charset="0"/>
              </a:rPr>
              <a:t> that provides the enterprise-ready SQL Database service.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rPr>
              <a:t>Developers have spent years working</a:t>
            </a:r>
            <a:r>
              <a:rPr lang="en-US" baseline="0" dirty="0" smtClean="0">
                <a:effectLst/>
              </a:rPr>
              <a:t> with their technology of choice, and Microsoft wanted to ensure that the technologies and tools you use today will continue to work with SQL Database without learning a whole new set of technologies.</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Familiar technology</a:t>
            </a:r>
            <a:r>
              <a:rPr lang="en-US" baseline="0" dirty="0" smtClean="0">
                <a:effectLst/>
                <a:latin typeface="Segoe UI" panose="020B0502040204020203" pitchFamily="34" charset="0"/>
              </a:rPr>
              <a:t> and tools</a:t>
            </a:r>
          </a:p>
          <a:p>
            <a:pPr rtl="0"/>
            <a:r>
              <a:rPr lang="en-US" baseline="0" dirty="0" smtClean="0">
                <a:effectLst/>
                <a:latin typeface="Segoe UI" panose="020B0502040204020203" pitchFamily="34" charset="0"/>
              </a:rPr>
              <a:t>Similar architecture as that of on-premises</a:t>
            </a:r>
            <a:endParaRPr lang="en-US" dirty="0" smtClean="0">
              <a:effectLst/>
            </a:endParaRPr>
          </a:p>
          <a:p>
            <a:pPr rtl="0"/>
            <a:r>
              <a:rPr lang="en-US" dirty="0" smtClean="0">
                <a:effectLst/>
                <a:latin typeface="Segoe UI" panose="020B0502040204020203" pitchFamily="34" charset="0"/>
              </a:rPr>
              <a:t>Additional layer providing</a:t>
            </a:r>
            <a:r>
              <a:rPr lang="en-US" baseline="0" dirty="0" smtClean="0">
                <a:effectLst/>
                <a:latin typeface="Segoe UI" panose="020B0502040204020203" pitchFamily="34" charset="0"/>
              </a:rPr>
              <a:t> server and database partitioning, client connection routing, and billing. </a:t>
            </a:r>
          </a:p>
          <a:p>
            <a:pPr rtl="0"/>
            <a:r>
              <a:rPr lang="en-US" baseline="0" dirty="0" smtClean="0">
                <a:effectLst/>
                <a:latin typeface="Segoe UI" panose="020B0502040204020203" pitchFamily="34" charset="0"/>
              </a:rPr>
              <a:t>Same great SQL Server technology on the backend.</a:t>
            </a:r>
          </a:p>
          <a:p>
            <a:pPr rtl="0"/>
            <a:r>
              <a:rPr lang="en-US" baseline="0" dirty="0" smtClean="0">
                <a:effectLst/>
                <a:latin typeface="Segoe UI" panose="020B0502040204020203" pitchFamily="34" charset="0"/>
              </a:rPr>
              <a:t>Additional services (SQL Database Fabric) to ensure SLAs are met and to ensure optimum performance.</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r>
              <a:rPr lang="en-US" b="1" dirty="0" smtClean="0"/>
              <a:t>Client</a:t>
            </a:r>
            <a:r>
              <a:rPr lang="en-US" baseline="0" dirty="0" smtClean="0"/>
              <a:t> - </a:t>
            </a:r>
            <a:r>
              <a:rPr lang="en-US" dirty="0" smtClean="0"/>
              <a:t>The client layer resides closest to your application, and is used by your application to communicate directly with SQL Database. The client layer can reside on-premise in your datacenter or be hosted in Windows Azure. Because SQL Database provides the same tabular data stream (TDS) interface as SQL Server, you can use familiar tools and libraries to build client applications for data that is in the cloud.</a:t>
            </a:r>
          </a:p>
          <a:p>
            <a:endParaRPr lang="en-US" dirty="0" smtClean="0"/>
          </a:p>
          <a:p>
            <a:r>
              <a:rPr lang="en-US" b="1" dirty="0" smtClean="0"/>
              <a:t>Services</a:t>
            </a:r>
            <a:r>
              <a:rPr lang="en-US" dirty="0" smtClean="0"/>
              <a:t> - The services layer functions as a gateway between the client layer and the platform layer, where the data resides. The services layer provides three functions: provisioning, billing and metering, and connection routing. </a:t>
            </a:r>
          </a:p>
          <a:p>
            <a:r>
              <a:rPr lang="en-US" dirty="0" smtClean="0"/>
              <a:t>The services layer provisions the databases that you specify with your Windows Azure platform account. The billing and metering aspect of the services layer enables multi-tenant support by providing monitoring and billing for database usage based on individual Windows Azure platform accounts. SQL Database is built on a scalable platform involving numerous physical servers; this layer handles all the connections routing between your application and the physical servers where your data resides.</a:t>
            </a:r>
          </a:p>
          <a:p>
            <a:endParaRPr lang="en-US" dirty="0" smtClean="0"/>
          </a:p>
          <a:p>
            <a:r>
              <a:rPr lang="en-US" b="1" dirty="0" smtClean="0"/>
              <a:t>Platform</a:t>
            </a:r>
            <a:r>
              <a:rPr lang="en-US" dirty="0" smtClean="0"/>
              <a:t> - The platform layer includes the physical servers and services that support the services layer. The platform layer consists of many instances of SQL Server, each of which is managed by the SQL Database fabric. </a:t>
            </a:r>
          </a:p>
          <a:p>
            <a:r>
              <a:rPr lang="en-US" dirty="0" smtClean="0"/>
              <a:t>The SQL Database fabric is a distributed computing system composed of tightly integrated networks, servers, and storage. It enables automatic failover, load balancing, and automatic replication between physical servers. </a:t>
            </a:r>
          </a:p>
          <a:p>
            <a:r>
              <a:rPr lang="en-US" dirty="0" smtClean="0"/>
              <a:t>Management services monitor the health of individual servers and enable automated installation of service upgrades and software patches. </a:t>
            </a:r>
          </a:p>
          <a:p>
            <a:endParaRPr lang="en-US" dirty="0" smtClean="0"/>
          </a:p>
          <a:p>
            <a:r>
              <a:rPr lang="en-US" b="1" dirty="0" smtClean="0"/>
              <a:t>Infrastructure</a:t>
            </a:r>
            <a:r>
              <a:rPr lang="en-US" baseline="0" dirty="0" smtClean="0"/>
              <a:t> - </a:t>
            </a:r>
            <a:r>
              <a:rPr lang="en-US" dirty="0" smtClean="0"/>
              <a:t>The infrastructure layer represents the IT administration of the physical hardware and operating systems that support the services layer.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877033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baseline="0" dirty="0" smtClean="0">
                <a:effectLst/>
                <a:latin typeface="Segoe UI" panose="020B0502040204020203" pitchFamily="34" charset="0"/>
              </a:rPr>
              <a:t>Highlight what’s new in the latest SQL Database service update.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rPr>
              <a:t>In late September</a:t>
            </a:r>
            <a:r>
              <a:rPr lang="en-US" baseline="0" dirty="0" smtClean="0">
                <a:effectLst/>
              </a:rPr>
              <a:t> a service update was deployed to Windows Azure SQL Database that included new functionality.</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Linked Server – </a:t>
            </a:r>
            <a:r>
              <a:rPr lang="en-US" dirty="0" smtClean="0"/>
              <a:t>This is a new component for database hybrid solutions spanning on-premises corporate networks and the Windows Azure cloud. </a:t>
            </a:r>
            <a:endParaRPr lang="en-US" dirty="0" smtClean="0">
              <a:effectLst/>
              <a:latin typeface="Segoe UI" panose="020B0502040204020203" pitchFamily="34" charset="0"/>
            </a:endParaRPr>
          </a:p>
          <a:p>
            <a:pPr rtl="0"/>
            <a:r>
              <a:rPr lang="en-US" dirty="0" smtClean="0">
                <a:effectLst/>
                <a:latin typeface="Segoe UI" panose="020B0502040204020203" pitchFamily="34" charset="0"/>
              </a:rPr>
              <a:t>Recursive Trigger – </a:t>
            </a:r>
            <a:r>
              <a:rPr lang="en-US" dirty="0" smtClean="0"/>
              <a:t>Just like SQL Server 2012, the option can be configured via ALTER</a:t>
            </a:r>
            <a:r>
              <a:rPr lang="en-US" baseline="0" dirty="0" smtClean="0"/>
              <a:t> DATABASE </a:t>
            </a:r>
            <a:r>
              <a:rPr lang="en-US" baseline="0" dirty="0" err="1" smtClean="0"/>
              <a:t>dbname</a:t>
            </a:r>
            <a:r>
              <a:rPr lang="en-US" baseline="0" dirty="0" smtClean="0"/>
              <a:t> SET RECURSIVE_TRIGGERS ON|OFF </a:t>
            </a:r>
            <a:endParaRPr lang="en-US" dirty="0" smtClean="0">
              <a:effectLst/>
              <a:latin typeface="Segoe UI" panose="020B0502040204020203" pitchFamily="34" charset="0"/>
            </a:endParaRPr>
          </a:p>
          <a:p>
            <a:pPr rtl="0"/>
            <a:r>
              <a:rPr lang="en-US" dirty="0" smtClean="0">
                <a:effectLst/>
                <a:latin typeface="Segoe UI" panose="020B0502040204020203" pitchFamily="34" charset="0"/>
              </a:rPr>
              <a:t>DBCC –</a:t>
            </a:r>
            <a:r>
              <a:rPr lang="en-US" baseline="0" dirty="0" smtClean="0">
                <a:effectLst/>
                <a:latin typeface="Segoe UI" panose="020B0502040204020203" pitchFamily="34" charset="0"/>
              </a:rPr>
              <a:t> </a:t>
            </a:r>
            <a:r>
              <a:rPr lang="en-US" dirty="0" smtClean="0"/>
              <a:t>The query optimizer uses statistics to estimate the cardinality or number of rows in the query result, which enables the query optimizer to create a high quality query plan.</a:t>
            </a:r>
            <a:endParaRPr lang="en-US" baseline="0" dirty="0" smtClean="0">
              <a:effectLst/>
              <a:latin typeface="Segoe UI" panose="020B0502040204020203" pitchFamily="34" charset="0"/>
            </a:endParaRPr>
          </a:p>
          <a:p>
            <a:pPr rtl="0"/>
            <a:r>
              <a:rPr lang="en-US" baseline="0" dirty="0" smtClean="0">
                <a:effectLst/>
                <a:latin typeface="Segoe UI" panose="020B0502040204020203" pitchFamily="34" charset="0"/>
              </a:rPr>
              <a:t>Firewall Rules – </a:t>
            </a:r>
            <a:r>
              <a:rPr lang="en-US" dirty="0" smtClean="0"/>
              <a:t>different rules for different databases hosted on the same logical SQL Database server</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172980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8</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Understand the overall</a:t>
            </a:r>
            <a:r>
              <a:rPr lang="en-US" baseline="0" dirty="0" smtClean="0">
                <a:effectLst/>
                <a:latin typeface="Segoe UI" panose="020B0502040204020203" pitchFamily="34" charset="0"/>
              </a:rPr>
              <a:t> concepts and benefits of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Let’s clear up</a:t>
            </a:r>
            <a:r>
              <a:rPr lang="en-US" baseline="0" dirty="0" smtClean="0">
                <a:effectLst/>
                <a:latin typeface="Segoe UI" panose="020B0502040204020203" pitchFamily="34" charset="0"/>
              </a:rPr>
              <a:t> any confusion and look at the basics of what SQL Database really is and some of its benefits.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The same great SQL Server database technology that you know, love, and use on-premises provided</a:t>
            </a:r>
            <a:r>
              <a:rPr lang="en-US" baseline="0" dirty="0" smtClean="0">
                <a:effectLst/>
                <a:latin typeface="Segoe UI" panose="020B0502040204020203" pitchFamily="34" charset="0"/>
              </a:rPr>
              <a:t> as a service</a:t>
            </a:r>
            <a:endParaRPr lang="en-US" dirty="0" smtClean="0">
              <a:effectLst/>
            </a:endParaRPr>
          </a:p>
          <a:p>
            <a:pPr rtl="0"/>
            <a:r>
              <a:rPr lang="en-US" dirty="0" smtClean="0">
                <a:effectLst/>
                <a:latin typeface="Segoe UI" panose="020B0502040204020203" pitchFamily="34" charset="0"/>
              </a:rPr>
              <a:t>Enterprise-ready</a:t>
            </a:r>
            <a:r>
              <a:rPr lang="en-US" baseline="0" dirty="0" smtClean="0">
                <a:effectLst/>
                <a:latin typeface="Segoe UI" panose="020B0502040204020203" pitchFamily="34" charset="0"/>
              </a:rPr>
              <a:t> </a:t>
            </a:r>
          </a:p>
          <a:p>
            <a:pPr rtl="0"/>
            <a:r>
              <a:rPr lang="en-US" baseline="0" dirty="0" smtClean="0">
                <a:effectLst/>
                <a:latin typeface="Segoe UI" panose="020B0502040204020203" pitchFamily="34" charset="0"/>
              </a:rPr>
              <a:t>Automatic support for High-Availability</a:t>
            </a:r>
          </a:p>
          <a:p>
            <a:pPr rtl="0"/>
            <a:r>
              <a:rPr lang="en-US" baseline="0" dirty="0" smtClean="0">
                <a:effectLst/>
                <a:latin typeface="Segoe UI" panose="020B0502040204020203" pitchFamily="34" charset="0"/>
              </a:rPr>
              <a:t>Designed to scale on-demand to provide the same great elasticity</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High-availability – 3 copies of the database free for the cost of the one database. Always</a:t>
            </a:r>
            <a:r>
              <a:rPr lang="en-US" baseline="0" dirty="0" smtClean="0">
                <a:effectLst/>
                <a:latin typeface="Segoe UI" panose="020B0502040204020203" pitchFamily="34" charset="0"/>
              </a:rPr>
              <a:t> in sync. The cost to do this on-premises isn’t cheap. This is </a:t>
            </a:r>
            <a:r>
              <a:rPr lang="en-US" b="1" baseline="0" dirty="0" smtClean="0">
                <a:effectLst/>
                <a:latin typeface="Segoe UI" panose="020B0502040204020203" pitchFamily="34" charset="0"/>
              </a:rPr>
              <a:t>FREE</a:t>
            </a:r>
            <a:r>
              <a:rPr lang="en-US" baseline="0" dirty="0" smtClean="0">
                <a:effectLst/>
                <a:latin typeface="Segoe UI" panose="020B0502040204020203" pitchFamily="34" charset="0"/>
              </a:rPr>
              <a:t> in SQL Database.</a:t>
            </a:r>
          </a:p>
          <a:p>
            <a:pPr rtl="0"/>
            <a:r>
              <a:rPr lang="en-US" baseline="0" dirty="0" smtClean="0">
                <a:effectLst/>
                <a:latin typeface="Segoe UI" panose="020B0502040204020203" pitchFamily="34" charset="0"/>
              </a:rPr>
              <a:t>Scalability using SQL Federation (discussed later in the presentation).</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467862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Show the different methods of provisioning a SQL Database server</a:t>
            </a:r>
            <a:r>
              <a:rPr lang="en-US" baseline="0" dirty="0" smtClean="0">
                <a:effectLst/>
                <a:latin typeface="Segoe UI" panose="020B0502040204020203" pitchFamily="34" charset="0"/>
              </a:rPr>
              <a:t> along with </a:t>
            </a:r>
            <a:r>
              <a:rPr lang="en-US" b="1" baseline="0" dirty="0" smtClean="0">
                <a:effectLst/>
                <a:latin typeface="Segoe UI" panose="020B0502040204020203" pitchFamily="34" charset="0"/>
              </a:rPr>
              <a:t>how easy it is</a:t>
            </a:r>
            <a:r>
              <a:rPr lang="en-US" baseline="0" dirty="0" smtClean="0">
                <a:effectLst/>
                <a:latin typeface="Segoe UI" panose="020B0502040204020203" pitchFamily="34" charset="0"/>
              </a:rPr>
              <a:t>. Plus, help the attendees understand what a SQL Database “server” really is.</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rPr>
              <a:t>Provisioning an on-premises</a:t>
            </a:r>
            <a:r>
              <a:rPr lang="en-US" baseline="0" dirty="0" smtClean="0">
                <a:effectLst/>
              </a:rPr>
              <a:t> SQL Server box can be time consuming, costly, and at times, a challenge. With SQL Database, provisioning a “server” is painless, quick, and provisioned in a matter of seconds.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Provision servers interactively using the Management Portal</a:t>
            </a:r>
            <a:endParaRPr lang="en-US" dirty="0" smtClean="0">
              <a:effectLst/>
            </a:endParaRPr>
          </a:p>
          <a:p>
            <a:pPr rtl="0"/>
            <a:r>
              <a:rPr lang="en-US" dirty="0" smtClean="0">
                <a:effectLst/>
                <a:latin typeface="Segoe UI" panose="020B0502040204020203" pitchFamily="34" charset="0"/>
              </a:rPr>
              <a:t>Automate server provisioning using the Windows Azure Management</a:t>
            </a:r>
            <a:r>
              <a:rPr lang="en-US" baseline="0" dirty="0" smtClean="0">
                <a:effectLst/>
                <a:latin typeface="Segoe UI" panose="020B0502040204020203" pitchFamily="34" charset="0"/>
              </a:rPr>
              <a:t> API or PowerShell.</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While</a:t>
            </a:r>
            <a:r>
              <a:rPr lang="en-US" baseline="0" dirty="0" smtClean="0">
                <a:effectLst/>
                <a:latin typeface="Segoe UI" panose="020B0502040204020203" pitchFamily="34" charset="0"/>
              </a:rPr>
              <a:t> the “server” is technically a TDS endpoint, much of the SQL Server process is similar. Administration login credentials are still needed for security, and more importantly defining service access is essential, and required, for maintaining the integrity of your server through firewall rules.</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5565541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79842299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4885489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42198336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13995069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07361770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401796459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532501056"/>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37038285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2964203"/>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26818848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cs typeface="Consolas" pitchFamily="49"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mj-lt"/>
                <a:cs typeface="Consolas" pitchFamily="49" charset="0"/>
              </a:defRPr>
            </a:lvl1pPr>
            <a:lvl2pPr>
              <a:defRPr>
                <a:latin typeface="+mj-lt"/>
                <a:cs typeface="Consolas" pitchFamily="49" charset="0"/>
              </a:defRPr>
            </a:lvl2pPr>
            <a:lvl3pPr>
              <a:defRPr>
                <a:latin typeface="+mj-lt"/>
                <a:cs typeface="Consolas" pitchFamily="49" charset="0"/>
              </a:defRPr>
            </a:lvl3pPr>
            <a:lvl4pPr>
              <a:defRPr>
                <a:latin typeface="+mj-lt"/>
                <a:cs typeface="Consolas" pitchFamily="49" charset="0"/>
              </a:defRPr>
            </a:lvl4pPr>
            <a:lvl5pPr>
              <a:defRPr>
                <a:latin typeface="+mj-lt"/>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441" y="6356351"/>
            <a:ext cx="2844059" cy="365125"/>
          </a:xfrm>
          <a:prstGeom prst="rect">
            <a:avLst/>
          </a:prstGeom>
        </p:spPr>
        <p:txBody>
          <a:bodyPr/>
          <a:lstStyle>
            <a:lvl1pPr>
              <a:defRPr>
                <a:latin typeface="Consolas" pitchFamily="49" charset="0"/>
                <a:cs typeface="Consolas" pitchFamily="49" charset="0"/>
              </a:defRPr>
            </a:lvl1pPr>
          </a:lstStyle>
          <a:p>
            <a:fld id="{D7CE58A2-1EDC-45F0-BACE-E3574D82C834}" type="datetimeFigureOut">
              <a:rPr lang="en-US" smtClean="0"/>
              <a:pPr/>
              <a:t>8/20/2013</a:t>
            </a:fld>
            <a:endParaRPr lang="en-US"/>
          </a:p>
        </p:txBody>
      </p:sp>
      <p:sp>
        <p:nvSpPr>
          <p:cNvPr id="5" name="Footer Placeholder 4"/>
          <p:cNvSpPr>
            <a:spLocks noGrp="1"/>
          </p:cNvSpPr>
          <p:nvPr>
            <p:ph type="ftr" sz="quarter" idx="11"/>
          </p:nvPr>
        </p:nvSpPr>
        <p:spPr>
          <a:xfrm>
            <a:off x="4164515" y="6356351"/>
            <a:ext cx="3859795" cy="365125"/>
          </a:xfrm>
          <a:prstGeom prst="rect">
            <a:avLst/>
          </a:prstGeom>
        </p:spPr>
        <p:txBody>
          <a:bodyPr/>
          <a:lstStyle>
            <a:lvl1pPr>
              <a:defRPr>
                <a:latin typeface="Consolas" pitchFamily="49" charset="0"/>
                <a:cs typeface="Consolas" pitchFamily="49" charset="0"/>
              </a:defRPr>
            </a:lvl1pPr>
          </a:lstStyle>
          <a:p>
            <a:endParaRPr lang="en-US"/>
          </a:p>
        </p:txBody>
      </p:sp>
      <p:sp>
        <p:nvSpPr>
          <p:cNvPr id="6" name="Slide Number Placeholder 5"/>
          <p:cNvSpPr>
            <a:spLocks noGrp="1"/>
          </p:cNvSpPr>
          <p:nvPr>
            <p:ph type="sldNum" sz="quarter" idx="12"/>
          </p:nvPr>
        </p:nvSpPr>
        <p:spPr>
          <a:xfrm>
            <a:off x="8735325" y="6356351"/>
            <a:ext cx="2844059" cy="365125"/>
          </a:xfrm>
          <a:prstGeom prst="rect">
            <a:avLst/>
          </a:prstGeom>
        </p:spPr>
        <p:txBody>
          <a:bodyPr/>
          <a:lstStyle>
            <a:lvl1pPr>
              <a:defRPr>
                <a:latin typeface="Consolas" pitchFamily="49" charset="0"/>
                <a:cs typeface="Consolas" pitchFamily="49" charset="0"/>
              </a:defRPr>
            </a:lvl1pPr>
          </a:lstStyle>
          <a:p>
            <a:fld id="{ECD6441B-9D70-431A-83BF-3759963F38CF}" type="slidenum">
              <a:rPr lang="en-US" smtClean="0"/>
              <a:pPr/>
              <a:t>‹#›</a:t>
            </a:fld>
            <a:endParaRPr lang="en-US"/>
          </a:p>
        </p:txBody>
      </p:sp>
    </p:spTree>
    <p:extLst>
      <p:ext uri="{BB962C8B-B14F-4D97-AF65-F5344CB8AC3E}">
        <p14:creationId xmlns:p14="http://schemas.microsoft.com/office/powerpoint/2010/main" val="377317045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919103717"/>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572837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37623"/>
            <a:ext cx="5454333" cy="1144929"/>
          </a:xfrm>
        </p:spPr>
        <p:txBody>
          <a:bodyPr/>
          <a:lstStyle>
            <a:lvl1pPr marL="0" indent="0">
              <a:buFont typeface="Arial" pitchFamily="34" charset="0"/>
              <a:buNone/>
              <a:defRPr sz="2400">
                <a:solidFill>
                  <a:schemeClr val="bg1">
                    <a:alpha val="98000"/>
                  </a:schemeClr>
                </a:solidFill>
                <a:latin typeface="Segoe UI Light" pitchFamily="34" charset="0"/>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5" name="Picture 4"/>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59040424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292929"/>
                </a:solidFill>
              </a:endParaRPr>
            </a:p>
          </p:txBody>
        </p:sp>
      </p:grpSp>
    </p:spTree>
    <p:extLst>
      <p:ext uri="{BB962C8B-B14F-4D97-AF65-F5344CB8AC3E}">
        <p14:creationId xmlns:p14="http://schemas.microsoft.com/office/powerpoint/2010/main" val="1044962776"/>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13" name="Picture 40" descr="C:\Users\sakuu\Documents\Ballmer WPC\PNGS\TV.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8283830" y="1993330"/>
            <a:ext cx="2278228" cy="2191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2094944"/>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292929"/>
                </a:solidFill>
              </a:endParaRPr>
            </a:p>
          </p:txBody>
        </p:sp>
      </p:grpSp>
    </p:spTree>
    <p:extLst>
      <p:ext uri="{BB962C8B-B14F-4D97-AF65-F5344CB8AC3E}">
        <p14:creationId xmlns:p14="http://schemas.microsoft.com/office/powerpoint/2010/main" val="10251738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292929"/>
              </a:solidFill>
            </a:endParaRPr>
          </a:p>
        </p:txBody>
      </p:sp>
    </p:spTree>
    <p:extLst>
      <p:ext uri="{BB962C8B-B14F-4D97-AF65-F5344CB8AC3E}">
        <p14:creationId xmlns:p14="http://schemas.microsoft.com/office/powerpoint/2010/main" val="36370481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292929"/>
                </a:solidFill>
              </a:endParaRPr>
            </a:p>
          </p:txBody>
        </p:sp>
      </p:grpSp>
    </p:spTree>
    <p:extLst>
      <p:ext uri="{BB962C8B-B14F-4D97-AF65-F5344CB8AC3E}">
        <p14:creationId xmlns:p14="http://schemas.microsoft.com/office/powerpoint/2010/main" val="2056737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411919340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707258969"/>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18403868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029472072"/>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2590939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70911271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1673095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a:solidFill>
                <a:srgbClr val="292929"/>
              </a:solidFill>
            </a:endParaRPr>
          </a:p>
        </p:txBody>
      </p:sp>
    </p:spTree>
    <p:extLst>
      <p:ext uri="{BB962C8B-B14F-4D97-AF65-F5344CB8AC3E}">
        <p14:creationId xmlns:p14="http://schemas.microsoft.com/office/powerpoint/2010/main" val="209399846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65274433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2089463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3706368"/>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5157058"/>
            <a:ext cx="7513637" cy="443198"/>
          </a:xfrm>
        </p:spPr>
        <p:txBody>
          <a:bodyPr/>
          <a:lstStyle>
            <a:lvl1pPr marL="0" indent="0">
              <a:buNone/>
              <a:defRPr lang="en-US" sz="3200" kern="1200" spc="-100" baseline="0" dirty="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10072473" y="6364651"/>
            <a:ext cx="1595652" cy="268366"/>
          </a:xfrm>
          <a:prstGeom prst="rect">
            <a:avLst/>
          </a:prstGeom>
          <a:noFill/>
          <a:ln>
            <a:noFill/>
          </a:ln>
        </p:spPr>
      </p:pic>
      <p:pic>
        <p:nvPicPr>
          <p:cNvPr id="27" name="Picture 2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70298" y="228600"/>
            <a:ext cx="2497827" cy="290338"/>
          </a:xfrm>
          <a:prstGeom prst="rect">
            <a:avLst/>
          </a:prstGeom>
        </p:spPr>
      </p:pic>
    </p:spTree>
    <p:extLst>
      <p:ext uri="{BB962C8B-B14F-4D97-AF65-F5344CB8AC3E}">
        <p14:creationId xmlns:p14="http://schemas.microsoft.com/office/powerpoint/2010/main" val="2240492214"/>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217033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9716770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57648259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0966274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5538513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19229499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28715" y="2838266"/>
            <a:ext cx="2422498" cy="2400670"/>
          </a:xfrm>
          <a:custGeom>
            <a:avLst/>
            <a:gdLst>
              <a:gd name="T0" fmla="*/ 65 w 300"/>
              <a:gd name="T1" fmla="*/ 2 h 297"/>
              <a:gd name="T2" fmla="*/ 113 w 300"/>
              <a:gd name="T3" fmla="*/ 0 h 297"/>
              <a:gd name="T4" fmla="*/ 115 w 300"/>
              <a:gd name="T5" fmla="*/ 12 h 297"/>
              <a:gd name="T6" fmla="*/ 235 w 300"/>
              <a:gd name="T7" fmla="*/ 12 h 297"/>
              <a:gd name="T8" fmla="*/ 232 w 300"/>
              <a:gd name="T9" fmla="*/ 0 h 297"/>
              <a:gd name="T10" fmla="*/ 185 w 300"/>
              <a:gd name="T11" fmla="*/ 2 h 297"/>
              <a:gd name="T12" fmla="*/ 235 w 300"/>
              <a:gd name="T13" fmla="*/ 12 h 297"/>
              <a:gd name="T14" fmla="*/ 98 w 300"/>
              <a:gd name="T15" fmla="*/ 273 h 297"/>
              <a:gd name="T16" fmla="*/ 0 w 300"/>
              <a:gd name="T17" fmla="*/ 295 h 297"/>
              <a:gd name="T18" fmla="*/ 95 w 300"/>
              <a:gd name="T19" fmla="*/ 297 h 297"/>
              <a:gd name="T20" fmla="*/ 205 w 300"/>
              <a:gd name="T21" fmla="*/ 297 h 297"/>
              <a:gd name="T22" fmla="*/ 300 w 300"/>
              <a:gd name="T23" fmla="*/ 295 h 297"/>
              <a:gd name="T24" fmla="*/ 202 w 300"/>
              <a:gd name="T25" fmla="*/ 273 h 297"/>
              <a:gd name="T26" fmla="*/ 205 w 300"/>
              <a:gd name="T27" fmla="*/ 297 h 297"/>
              <a:gd name="T28" fmla="*/ 271 w 300"/>
              <a:gd name="T29" fmla="*/ 83 h 297"/>
              <a:gd name="T30" fmla="*/ 299 w 300"/>
              <a:gd name="T31" fmla="*/ 268 h 297"/>
              <a:gd name="T32" fmla="*/ 227 w 300"/>
              <a:gd name="T33" fmla="*/ 169 h 297"/>
              <a:gd name="T34" fmla="*/ 182 w 300"/>
              <a:gd name="T35" fmla="*/ 166 h 297"/>
              <a:gd name="T36" fmla="*/ 155 w 300"/>
              <a:gd name="T37" fmla="*/ 152 h 297"/>
              <a:gd name="T38" fmla="*/ 154 w 300"/>
              <a:gd name="T39" fmla="*/ 159 h 297"/>
              <a:gd name="T40" fmla="*/ 145 w 300"/>
              <a:gd name="T41" fmla="*/ 158 h 297"/>
              <a:gd name="T42" fmla="*/ 119 w 300"/>
              <a:gd name="T43" fmla="*/ 152 h 297"/>
              <a:gd name="T44" fmla="*/ 115 w 300"/>
              <a:gd name="T45" fmla="*/ 169 h 297"/>
              <a:gd name="T46" fmla="*/ 96 w 300"/>
              <a:gd name="T47" fmla="*/ 268 h 297"/>
              <a:gd name="T48" fmla="*/ 25 w 300"/>
              <a:gd name="T49" fmla="*/ 169 h 297"/>
              <a:gd name="T50" fmla="*/ 42 w 300"/>
              <a:gd name="T51" fmla="*/ 76 h 297"/>
              <a:gd name="T52" fmla="*/ 73 w 300"/>
              <a:gd name="T53" fmla="*/ 59 h 297"/>
              <a:gd name="T54" fmla="*/ 61 w 300"/>
              <a:gd name="T55" fmla="*/ 57 h 297"/>
              <a:gd name="T56" fmla="*/ 120 w 300"/>
              <a:gd name="T57" fmla="*/ 15 h 297"/>
              <a:gd name="T58" fmla="*/ 118 w 300"/>
              <a:gd name="T59" fmla="*/ 59 h 297"/>
              <a:gd name="T60" fmla="*/ 108 w 300"/>
              <a:gd name="T61" fmla="*/ 68 h 297"/>
              <a:gd name="T62" fmla="*/ 145 w 300"/>
              <a:gd name="T63" fmla="*/ 62 h 297"/>
              <a:gd name="T64" fmla="*/ 140 w 300"/>
              <a:gd name="T65" fmla="*/ 61 h 297"/>
              <a:gd name="T66" fmla="*/ 142 w 300"/>
              <a:gd name="T67" fmla="*/ 55 h 297"/>
              <a:gd name="T68" fmla="*/ 160 w 300"/>
              <a:gd name="T69" fmla="*/ 56 h 297"/>
              <a:gd name="T70" fmla="*/ 158 w 300"/>
              <a:gd name="T71" fmla="*/ 62 h 297"/>
              <a:gd name="T72" fmla="*/ 155 w 300"/>
              <a:gd name="T73" fmla="*/ 68 h 297"/>
              <a:gd name="T74" fmla="*/ 192 w 300"/>
              <a:gd name="T75" fmla="*/ 59 h 297"/>
              <a:gd name="T76" fmla="*/ 180 w 300"/>
              <a:gd name="T77" fmla="*/ 57 h 297"/>
              <a:gd name="T78" fmla="*/ 239 w 300"/>
              <a:gd name="T79" fmla="*/ 15 h 297"/>
              <a:gd name="T80" fmla="*/ 237 w 300"/>
              <a:gd name="T81" fmla="*/ 59 h 297"/>
              <a:gd name="T82" fmla="*/ 227 w 300"/>
              <a:gd name="T83" fmla="*/ 76 h 297"/>
              <a:gd name="T84" fmla="*/ 122 w 300"/>
              <a:gd name="T85" fmla="*/ 83 h 297"/>
              <a:gd name="T86" fmla="*/ 145 w 300"/>
              <a:gd name="T87" fmla="*/ 72 h 297"/>
              <a:gd name="T88" fmla="*/ 108 w 300"/>
              <a:gd name="T89" fmla="*/ 76 h 297"/>
              <a:gd name="T90" fmla="*/ 123 w 300"/>
              <a:gd name="T91" fmla="*/ 78 h 297"/>
              <a:gd name="T92" fmla="*/ 180 w 300"/>
              <a:gd name="T93" fmla="*/ 76 h 297"/>
              <a:gd name="T94" fmla="*/ 192 w 300"/>
              <a:gd name="T95" fmla="*/ 72 h 297"/>
              <a:gd name="T96" fmla="*/ 155 w 300"/>
              <a:gd name="T97" fmla="*/ 83 h 297"/>
              <a:gd name="T98" fmla="*/ 178 w 300"/>
              <a:gd name="T99" fmla="*/ 78 h 297"/>
              <a:gd name="T100" fmla="*/ 158 w 300"/>
              <a:gd name="T101" fmla="*/ 101 h 297"/>
              <a:gd name="T102" fmla="*/ 142 w 300"/>
              <a:gd name="T103" fmla="*/ 118 h 297"/>
              <a:gd name="T104" fmla="*/ 158 w 300"/>
              <a:gd name="T105" fmla="*/ 101 h 297"/>
              <a:gd name="T106" fmla="*/ 129 w 300"/>
              <a:gd name="T107" fmla="*/ 91 h 297"/>
              <a:gd name="T108" fmla="*/ 133 w 300"/>
              <a:gd name="T109" fmla="*/ 141 h 297"/>
              <a:gd name="T110" fmla="*/ 171 w 300"/>
              <a:gd name="T111" fmla="*/ 91 h 297"/>
              <a:gd name="T112" fmla="*/ 167 w 300"/>
              <a:gd name="T113" fmla="*/ 141 h 297"/>
              <a:gd name="T114" fmla="*/ 171 w 300"/>
              <a:gd name="T115" fmla="*/ 9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87806872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83276683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86207529"/>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21"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5605"/>
      </p:ext>
    </p:extLst>
  </p:cSld>
  <p:clrMap bg1="lt1" tx1="dk1" bg2="lt2" tx2="dk2" accent1="accent1" accent2="accent2" accent3="accent3" accent4="accent4" accent5="accent5" accent6="accent6" hlink="hlink" folHlink="folHlink"/>
  <p:sldLayoutIdLst>
    <p:sldLayoutId id="214748380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915421"/>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 id="2147483819" r:id="rId17"/>
    <p:sldLayoutId id="2147483820"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19113" y="2234114"/>
            <a:ext cx="8891587" cy="1359196"/>
          </a:xfrm>
        </p:spPr>
        <p:txBody>
          <a:bodyPr/>
          <a:lstStyle/>
          <a:p>
            <a:r>
              <a:rPr lang="en-US" dirty="0"/>
              <a:t>Introduction T</a:t>
            </a:r>
            <a:r>
              <a:rPr lang="en-US" dirty="0" smtClean="0"/>
              <a:t>o Windows Azure SQL Database</a:t>
            </a:r>
            <a:endParaRPr lang="en-US" dirty="0"/>
          </a:p>
        </p:txBody>
      </p:sp>
      <p:sp>
        <p:nvSpPr>
          <p:cNvPr id="6" name="Text Placeholder 5"/>
          <p:cNvSpPr>
            <a:spLocks noGrp="1"/>
          </p:cNvSpPr>
          <p:nvPr>
            <p:ph type="body" sz="quarter" idx="11"/>
          </p:nvPr>
        </p:nvSpPr>
        <p:spPr>
          <a:xfrm>
            <a:off x="519113" y="4612341"/>
            <a:ext cx="5454333" cy="1144929"/>
          </a:xfrm>
        </p:spPr>
        <p:txBody>
          <a:bodyPr/>
          <a:lstStyle/>
          <a:p>
            <a:r>
              <a:rPr lang="en-US" dirty="0"/>
              <a:t>Name</a:t>
            </a:r>
          </a:p>
          <a:p>
            <a:r>
              <a:rPr lang="en-US" dirty="0"/>
              <a:t>Title</a:t>
            </a:r>
          </a:p>
          <a:p>
            <a:r>
              <a:rPr lang="en-US" dirty="0"/>
              <a:t>Microsoft </a:t>
            </a:r>
            <a:r>
              <a:rPr lang="en-US" dirty="0" smtClean="0"/>
              <a:t>Corporation</a:t>
            </a:r>
            <a:endParaRPr lang="en-US" dirty="0"/>
          </a:p>
        </p:txBody>
      </p:sp>
    </p:spTree>
    <p:extLst>
      <p:ext uri="{BB962C8B-B14F-4D97-AF65-F5344CB8AC3E}">
        <p14:creationId xmlns:p14="http://schemas.microsoft.com/office/powerpoint/2010/main" val="368045661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Server Provisioning</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1966" y="4413738"/>
            <a:ext cx="5066198" cy="2139462"/>
          </a:xfrm>
          <a:prstGeom prst="rect">
            <a:avLst/>
          </a:prstGeom>
          <a:noFill/>
          <a:ln w="9525">
            <a:noFill/>
            <a:miter lim="800000"/>
            <a:headEnd/>
            <a:tailEnd/>
          </a:ln>
          <a:effectLst>
            <a:outerShdw blurRad="50800" dist="25400" dir="2700000" algn="tl" rotWithShape="0">
              <a:prstClr val="black">
                <a:alpha val="20000"/>
              </a:prstClr>
            </a:outerShdw>
          </a:effectLst>
        </p:spPr>
      </p:pic>
      <p:sp>
        <p:nvSpPr>
          <p:cNvPr id="9" name="Content Placeholder 2"/>
          <p:cNvSpPr txBox="1">
            <a:spLocks/>
          </p:cNvSpPr>
          <p:nvPr/>
        </p:nvSpPr>
        <p:spPr>
          <a:xfrm>
            <a:off x="519113" y="1316823"/>
            <a:ext cx="5573712" cy="505523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Server </a:t>
            </a:r>
            <a:r>
              <a:rPr lang="en-US" sz="2800" spc="-100" dirty="0" smtClean="0">
                <a:solidFill>
                  <a:schemeClr val="accent2">
                    <a:alpha val="99000"/>
                  </a:schemeClr>
                </a:solidFill>
                <a:latin typeface="Segoe UI Light" pitchFamily="34" charset="0"/>
              </a:rPr>
              <a:t>Defined</a:t>
            </a:r>
            <a:endParaRPr lang="en-US" sz="2800" spc="-100" dirty="0">
              <a:solidFill>
                <a:schemeClr val="accent2">
                  <a:alpha val="99000"/>
                </a:schemeClr>
              </a:solidFill>
              <a:latin typeface="Segoe UI Light" pitchFamily="34" charset="0"/>
            </a:endParaRPr>
          </a:p>
          <a:p>
            <a:pPr marL="3175" lvl="1" indent="0" defTabSz="914325">
              <a:spcBef>
                <a:spcPts val="600"/>
              </a:spcBef>
              <a:buNone/>
            </a:pPr>
            <a:r>
              <a:rPr lang="en-US" sz="1400" spc="-51" dirty="0"/>
              <a:t>Service head that contains databases</a:t>
            </a:r>
          </a:p>
          <a:p>
            <a:pPr marL="3175" lvl="1" indent="0" defTabSz="914325">
              <a:spcBef>
                <a:spcPts val="600"/>
              </a:spcBef>
              <a:buNone/>
            </a:pPr>
            <a:r>
              <a:rPr lang="en-US" sz="1400" spc="-51" dirty="0"/>
              <a:t>Connect via automatically generated FQDN (xxx.database.windows.net)</a:t>
            </a:r>
          </a:p>
          <a:p>
            <a:pPr marL="3175" lvl="1" indent="0" defTabSz="914325">
              <a:spcBef>
                <a:spcPts val="600"/>
              </a:spcBef>
              <a:buNone/>
            </a:pPr>
            <a:r>
              <a:rPr lang="en-US" sz="1400" spc="-51" dirty="0"/>
              <a:t>Initially contains only a </a:t>
            </a:r>
            <a:r>
              <a:rPr lang="en-US" sz="1400" b="1" spc="-51" dirty="0"/>
              <a:t>master</a:t>
            </a:r>
            <a:r>
              <a:rPr lang="en-US" sz="1400" spc="-51" dirty="0"/>
              <a:t> </a:t>
            </a:r>
            <a:r>
              <a:rPr lang="en-US" sz="1400" spc="-51" dirty="0" smtClean="0"/>
              <a:t>database</a:t>
            </a:r>
            <a:br>
              <a:rPr lang="en-US" sz="1400" spc="-51" dirty="0" smtClean="0"/>
            </a:br>
            <a:endParaRPr lang="en-US" sz="1800" dirty="0" smtClean="0"/>
          </a:p>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Provision </a:t>
            </a:r>
            <a:r>
              <a:rPr lang="en-US" sz="2800" spc="-100" dirty="0" smtClean="0">
                <a:solidFill>
                  <a:schemeClr val="accent2">
                    <a:alpha val="99000"/>
                  </a:schemeClr>
                </a:solidFill>
                <a:latin typeface="Segoe UI Light" pitchFamily="34" charset="0"/>
              </a:rPr>
              <a:t>Servers </a:t>
            </a:r>
            <a:r>
              <a:rPr lang="en-US" sz="2800" spc="-100" dirty="0">
                <a:solidFill>
                  <a:schemeClr val="accent2">
                    <a:alpha val="99000"/>
                  </a:schemeClr>
                </a:solidFill>
                <a:latin typeface="Segoe UI Light" pitchFamily="34" charset="0"/>
              </a:rPr>
              <a:t>I</a:t>
            </a:r>
            <a:r>
              <a:rPr lang="en-US" sz="2800" spc="-100" dirty="0" smtClean="0">
                <a:solidFill>
                  <a:schemeClr val="accent2">
                    <a:alpha val="99000"/>
                  </a:schemeClr>
                </a:solidFill>
                <a:latin typeface="Segoe UI Light" pitchFamily="34" charset="0"/>
              </a:rPr>
              <a:t>nteractively</a:t>
            </a:r>
            <a:endParaRPr lang="en-US" sz="2800" spc="-100" dirty="0">
              <a:solidFill>
                <a:schemeClr val="accent2">
                  <a:alpha val="99000"/>
                </a:schemeClr>
              </a:solidFill>
              <a:latin typeface="Segoe UI Light" pitchFamily="34" charset="0"/>
            </a:endParaRPr>
          </a:p>
          <a:p>
            <a:pPr marL="3175" lvl="1" indent="0" defTabSz="914325">
              <a:spcBef>
                <a:spcPts val="600"/>
              </a:spcBef>
              <a:buNone/>
            </a:pPr>
            <a:r>
              <a:rPr lang="en-US" sz="1400" spc="-51" dirty="0"/>
              <a:t>Log on to Windows Azure Management Portal</a:t>
            </a:r>
          </a:p>
          <a:p>
            <a:pPr marL="3175" lvl="1" indent="0" defTabSz="914325">
              <a:spcBef>
                <a:spcPts val="600"/>
              </a:spcBef>
              <a:buNone/>
            </a:pPr>
            <a:r>
              <a:rPr lang="en-US" sz="1400" spc="-51" dirty="0"/>
              <a:t>Create a </a:t>
            </a:r>
            <a:r>
              <a:rPr lang="en-US" sz="1400" spc="-51" dirty="0" smtClean="0"/>
              <a:t>SQL Database </a:t>
            </a:r>
            <a:r>
              <a:rPr lang="en-US" sz="1400" spc="-51" dirty="0"/>
              <a:t>server</a:t>
            </a:r>
          </a:p>
          <a:p>
            <a:pPr marL="3175" lvl="1" indent="0" defTabSz="914325">
              <a:spcBef>
                <a:spcPts val="600"/>
              </a:spcBef>
              <a:buNone/>
            </a:pPr>
            <a:r>
              <a:rPr lang="en-US" sz="1400" spc="-51" dirty="0"/>
              <a:t>Specify admin login credentials</a:t>
            </a:r>
          </a:p>
          <a:p>
            <a:pPr marL="3175" lvl="1" indent="0" defTabSz="914325">
              <a:spcBef>
                <a:spcPts val="600"/>
              </a:spcBef>
              <a:buNone/>
            </a:pPr>
            <a:r>
              <a:rPr lang="en-US" sz="1400" spc="-51" dirty="0"/>
              <a:t>Add firewall rules and enable service </a:t>
            </a:r>
            <a:r>
              <a:rPr lang="en-US" sz="1400" spc="-51" dirty="0" smtClean="0"/>
              <a:t>access</a:t>
            </a:r>
            <a:br>
              <a:rPr lang="en-US" sz="1400" spc="-51" dirty="0" smtClean="0"/>
            </a:br>
            <a:endParaRPr lang="en-US" sz="1400" spc="-51" dirty="0" smtClean="0"/>
          </a:p>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Automate S</a:t>
            </a:r>
            <a:r>
              <a:rPr lang="en-US" sz="2800" spc="-100" dirty="0" smtClean="0">
                <a:solidFill>
                  <a:schemeClr val="accent2">
                    <a:alpha val="99000"/>
                  </a:schemeClr>
                </a:solidFill>
                <a:latin typeface="Segoe UI Light" pitchFamily="34" charset="0"/>
              </a:rPr>
              <a:t>erver </a:t>
            </a:r>
            <a:r>
              <a:rPr lang="en-US" sz="2800" spc="-100" dirty="0">
                <a:solidFill>
                  <a:schemeClr val="accent2">
                    <a:alpha val="99000"/>
                  </a:schemeClr>
                </a:solidFill>
                <a:latin typeface="Segoe UI Light" pitchFamily="34" charset="0"/>
              </a:rPr>
              <a:t>P</a:t>
            </a:r>
            <a:r>
              <a:rPr lang="en-US" sz="2800" spc="-100" dirty="0" smtClean="0">
                <a:solidFill>
                  <a:schemeClr val="accent2">
                    <a:alpha val="99000"/>
                  </a:schemeClr>
                </a:solidFill>
                <a:latin typeface="Segoe UI Light" pitchFamily="34" charset="0"/>
              </a:rPr>
              <a:t>rovisioning</a:t>
            </a:r>
            <a:endParaRPr lang="en-US" sz="2800" spc="-100" dirty="0">
              <a:solidFill>
                <a:schemeClr val="accent2">
                  <a:alpha val="99000"/>
                </a:schemeClr>
              </a:solidFill>
              <a:latin typeface="Segoe UI Light" pitchFamily="34" charset="0"/>
            </a:endParaRPr>
          </a:p>
          <a:p>
            <a:pPr marL="3175" lvl="1" indent="0" defTabSz="914325">
              <a:spcBef>
                <a:spcPts val="600"/>
              </a:spcBef>
              <a:buNone/>
            </a:pPr>
            <a:r>
              <a:rPr lang="en-US" sz="1400" spc="-51" dirty="0"/>
              <a:t>Use Windows Azure Platform PowerShell cmdlets </a:t>
            </a:r>
            <a:r>
              <a:rPr lang="en-US" sz="1400" spc="-51" dirty="0" smtClean="0"/>
              <a:t/>
            </a:r>
            <a:br>
              <a:rPr lang="en-US" sz="1400" spc="-51" dirty="0" smtClean="0"/>
            </a:br>
            <a:r>
              <a:rPr lang="en-US" sz="1400" spc="-51" dirty="0" smtClean="0"/>
              <a:t>(</a:t>
            </a:r>
            <a:r>
              <a:rPr lang="en-US" sz="1400" spc="-51" dirty="0"/>
              <a:t>or use REST API directly)</a:t>
            </a:r>
          </a:p>
          <a:p>
            <a:pPr marL="3175" lvl="1" indent="0" defTabSz="914325">
              <a:spcBef>
                <a:spcPts val="600"/>
              </a:spcBef>
              <a:buNone/>
            </a:pPr>
            <a:r>
              <a:rPr lang="en-US" sz="1400" b="1" spc="-51" dirty="0"/>
              <a:t>wappowershell.codeplex.com</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0824" y="1495122"/>
            <a:ext cx="3103263" cy="2707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80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500"/>
                                        <p:tgtEl>
                                          <p:spTgt spid="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500"/>
                                        <p:tgtEl>
                                          <p:spTgt spid="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500"/>
                                        <p:tgtEl>
                                          <p:spTgt spid="9">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xEl>
                                              <p:pRg st="5" end="5"/>
                                            </p:txEl>
                                          </p:spTgt>
                                        </p:tgtEl>
                                        <p:attrNameLst>
                                          <p:attrName>style.visibility</p:attrName>
                                        </p:attrNameLst>
                                      </p:cBhvr>
                                      <p:to>
                                        <p:strVal val="visible"/>
                                      </p:to>
                                    </p:set>
                                    <p:animEffect transition="in" filter="fade">
                                      <p:cBhvr>
                                        <p:cTn id="24" dur="500"/>
                                        <p:tgtEl>
                                          <p:spTgt spid="9">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500"/>
                                        <p:tgtEl>
                                          <p:spTgt spid="9">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xEl>
                                              <p:pRg st="7" end="7"/>
                                            </p:txEl>
                                          </p:spTgt>
                                        </p:tgtEl>
                                        <p:attrNameLst>
                                          <p:attrName>style.visibility</p:attrName>
                                        </p:attrNameLst>
                                      </p:cBhvr>
                                      <p:to>
                                        <p:strVal val="visible"/>
                                      </p:to>
                                    </p:set>
                                    <p:animEffect transition="in" filter="fade">
                                      <p:cBhvr>
                                        <p:cTn id="30" dur="500"/>
                                        <p:tgtEl>
                                          <p:spTgt spid="9">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xEl>
                                              <p:pRg st="8" end="8"/>
                                            </p:txEl>
                                          </p:spTgt>
                                        </p:tgtEl>
                                        <p:attrNameLst>
                                          <p:attrName>style.visibility</p:attrName>
                                        </p:attrNameLst>
                                      </p:cBhvr>
                                      <p:to>
                                        <p:strVal val="visible"/>
                                      </p:to>
                                    </p:set>
                                    <p:animEffect transition="in" filter="fade">
                                      <p:cBhvr>
                                        <p:cTn id="33" dur="500"/>
                                        <p:tgtEl>
                                          <p:spTgt spid="9">
                                            <p:txEl>
                                              <p:pRg st="8" end="8"/>
                                            </p:txEl>
                                          </p:spTgt>
                                        </p:tgtEl>
                                      </p:cBhvr>
                                    </p:animEffect>
                                  </p:childTnLst>
                                </p:cTn>
                              </p:par>
                              <p:par>
                                <p:cTn id="34" presetID="1" presetClass="entr" presetSubtype="0"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xEl>
                                              <p:pRg st="9" end="9"/>
                                            </p:txEl>
                                          </p:spTgt>
                                        </p:tgtEl>
                                        <p:attrNameLst>
                                          <p:attrName>style.visibility</p:attrName>
                                        </p:attrNameLst>
                                      </p:cBhvr>
                                      <p:to>
                                        <p:strVal val="visible"/>
                                      </p:to>
                                    </p:set>
                                    <p:animEffect transition="in" filter="fade">
                                      <p:cBhvr>
                                        <p:cTn id="40" dur="500"/>
                                        <p:tgtEl>
                                          <p:spTgt spid="9">
                                            <p:txEl>
                                              <p:pRg st="9" end="9"/>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
                                            <p:txEl>
                                              <p:pRg st="10" end="10"/>
                                            </p:txEl>
                                          </p:spTgt>
                                        </p:tgtEl>
                                        <p:attrNameLst>
                                          <p:attrName>style.visibility</p:attrName>
                                        </p:attrNameLst>
                                      </p:cBhvr>
                                      <p:to>
                                        <p:strVal val="visible"/>
                                      </p:to>
                                    </p:set>
                                    <p:animEffect transition="in" filter="fade">
                                      <p:cBhvr>
                                        <p:cTn id="43" dur="500"/>
                                        <p:tgtEl>
                                          <p:spTgt spid="9">
                                            <p:txEl>
                                              <p:pRg st="10" end="1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xEl>
                                              <p:pRg st="11" end="11"/>
                                            </p:txEl>
                                          </p:spTgt>
                                        </p:tgtEl>
                                        <p:attrNameLst>
                                          <p:attrName>style.visibility</p:attrName>
                                        </p:attrNameLst>
                                      </p:cBhvr>
                                      <p:to>
                                        <p:strVal val="visible"/>
                                      </p:to>
                                    </p:set>
                                    <p:animEffect transition="in" filter="fade">
                                      <p:cBhvr>
                                        <p:cTn id="46" dur="500"/>
                                        <p:tgtEl>
                                          <p:spTgt spid="9">
                                            <p:txEl>
                                              <p:pRg st="11" end="1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6692168" cy="1523494"/>
          </a:xfrm>
        </p:spPr>
        <p:txBody>
          <a:bodyPr/>
          <a:lstStyle/>
          <a:p>
            <a:r>
              <a:rPr lang="en-US" sz="4800" dirty="0" smtClean="0"/>
              <a:t>Creating </a:t>
            </a:r>
            <a:r>
              <a:rPr lang="en-US" dirty="0"/>
              <a:t>A</a:t>
            </a:r>
            <a:r>
              <a:rPr lang="en-US" sz="4800" dirty="0" smtClean="0"/>
              <a:t> SQL </a:t>
            </a:r>
            <a:br>
              <a:rPr lang="en-US" sz="4800" dirty="0" smtClean="0"/>
            </a:br>
            <a:r>
              <a:rPr lang="en-US" sz="4800" dirty="0" smtClean="0"/>
              <a:t>Database Server</a:t>
            </a:r>
            <a:endParaRPr lang="en-US" sz="4800" dirty="0"/>
          </a:p>
        </p:txBody>
      </p:sp>
      <p:sp>
        <p:nvSpPr>
          <p:cNvPr id="4" name="Text Placeholder 3"/>
          <p:cNvSpPr>
            <a:spLocks noGrp="1"/>
          </p:cNvSpPr>
          <p:nvPr>
            <p:ph type="body" sz="quarter" idx="10"/>
          </p:nvPr>
        </p:nvSpPr>
        <p:spPr/>
        <p:txBody>
          <a:bodyPr/>
          <a:lstStyle/>
          <a:p>
            <a:r>
              <a:rPr lang="en-US" dirty="0">
                <a:solidFill>
                  <a:schemeClr val="bg1">
                    <a:alpha val="99000"/>
                  </a:schemeClr>
                </a:solidFill>
              </a:rPr>
              <a:t>D</a:t>
            </a:r>
            <a:r>
              <a:rPr lang="en-US" dirty="0" smtClean="0">
                <a:solidFill>
                  <a:schemeClr val="bg1">
                    <a:alpha val="99000"/>
                  </a:schemeClr>
                </a:solidFill>
              </a:rPr>
              <a:t>emo</a:t>
            </a:r>
            <a:endParaRPr lang="en-US" dirty="0">
              <a:solidFill>
                <a:schemeClr val="bg1">
                  <a:alpha val="99000"/>
                </a:schemeClr>
              </a:solidFill>
            </a:endParaRPr>
          </a:p>
        </p:txBody>
      </p:sp>
    </p:spTree>
    <p:extLst>
      <p:ext uri="{BB962C8B-B14F-4D97-AF65-F5344CB8AC3E}">
        <p14:creationId xmlns:p14="http://schemas.microsoft.com/office/powerpoint/2010/main" val="132905341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057400"/>
            <a:ext cx="10693401" cy="1378644"/>
          </a:xfrm>
        </p:spPr>
        <p:txBody>
          <a:bodyPr/>
          <a:lstStyle/>
          <a:p>
            <a:r>
              <a:rPr lang="en-US" dirty="0" smtClean="0"/>
              <a:t>Create </a:t>
            </a:r>
            <a:r>
              <a:rPr lang="en-US" dirty="0"/>
              <a:t>A</a:t>
            </a:r>
            <a:r>
              <a:rPr lang="en-US" dirty="0" smtClean="0"/>
              <a:t>nd </a:t>
            </a:r>
            <a:r>
              <a:rPr lang="en-US" dirty="0"/>
              <a:t>Deploy </a:t>
            </a:r>
            <a:r>
              <a:rPr lang="en-US" dirty="0" smtClean="0"/>
              <a:t/>
            </a:r>
            <a:br>
              <a:rPr lang="en-US" dirty="0" smtClean="0"/>
            </a:br>
            <a:r>
              <a:rPr lang="en-US" dirty="0" smtClean="0"/>
              <a:t>Your </a:t>
            </a:r>
            <a:r>
              <a:rPr lang="en-US" dirty="0"/>
              <a:t>Database</a:t>
            </a:r>
          </a:p>
        </p:txBody>
      </p:sp>
    </p:spTree>
    <p:extLst>
      <p:ext uri="{BB962C8B-B14F-4D97-AF65-F5344CB8AC3E}">
        <p14:creationId xmlns:p14="http://schemas.microsoft.com/office/powerpoint/2010/main" val="233192138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Database…</a:t>
            </a:r>
            <a:endParaRPr lang="en-US" dirty="0">
              <a:solidFill>
                <a:srgbClr val="92D050"/>
              </a:solidFill>
            </a:endParaRPr>
          </a:p>
        </p:txBody>
      </p:sp>
      <p:sp>
        <p:nvSpPr>
          <p:cNvPr id="7" name="Content Placeholder 2"/>
          <p:cNvSpPr txBox="1">
            <a:spLocks/>
          </p:cNvSpPr>
          <p:nvPr/>
        </p:nvSpPr>
        <p:spPr>
          <a:xfrm>
            <a:off x="520701" y="1434269"/>
            <a:ext cx="5573712" cy="505523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Use </a:t>
            </a:r>
            <a:r>
              <a:rPr lang="en-US" sz="2800" spc="-100" dirty="0" smtClean="0">
                <a:solidFill>
                  <a:schemeClr val="accent2">
                    <a:alpha val="99000"/>
                  </a:schemeClr>
                </a:solidFill>
                <a:latin typeface="Segoe UI Light" pitchFamily="34" charset="0"/>
              </a:rPr>
              <a:t>Familiar </a:t>
            </a:r>
            <a:r>
              <a:rPr lang="en-US" sz="2800" spc="-100" dirty="0">
                <a:solidFill>
                  <a:schemeClr val="accent2">
                    <a:alpha val="99000"/>
                  </a:schemeClr>
                </a:solidFill>
                <a:latin typeface="Segoe UI Light" pitchFamily="34" charset="0"/>
              </a:rPr>
              <a:t>T</a:t>
            </a:r>
            <a:r>
              <a:rPr lang="en-US" sz="2800" spc="-100" dirty="0" smtClean="0">
                <a:solidFill>
                  <a:schemeClr val="accent2">
                    <a:alpha val="99000"/>
                  </a:schemeClr>
                </a:solidFill>
                <a:latin typeface="Segoe UI Light" pitchFamily="34" charset="0"/>
              </a:rPr>
              <a:t>echnologies</a:t>
            </a:r>
            <a:endParaRPr lang="en-US" sz="2800" spc="-100" dirty="0">
              <a:solidFill>
                <a:schemeClr val="accent2">
                  <a:alpha val="99000"/>
                </a:schemeClr>
              </a:solidFill>
              <a:latin typeface="Segoe UI Light" pitchFamily="34" charset="0"/>
            </a:endParaRPr>
          </a:p>
          <a:p>
            <a:pPr marL="3175" lvl="1" indent="0" defTabSz="914325">
              <a:spcBef>
                <a:spcPts val="900"/>
              </a:spcBef>
              <a:buNone/>
            </a:pPr>
            <a:r>
              <a:rPr lang="en-US" sz="1400" spc="-51" dirty="0" smtClean="0"/>
              <a:t>Transact-SQL</a:t>
            </a:r>
            <a:endParaRPr lang="en-US" sz="1400" spc="-51" dirty="0"/>
          </a:p>
          <a:p>
            <a:pPr marL="3175" lvl="1" indent="0" defTabSz="914325">
              <a:spcBef>
                <a:spcPts val="900"/>
              </a:spcBef>
              <a:buNone/>
            </a:pPr>
            <a:r>
              <a:rPr lang="en-US" sz="1400" spc="-51" dirty="0" smtClean="0"/>
              <a:t>Languages</a:t>
            </a:r>
            <a:endParaRPr lang="en-US" sz="1400" spc="-51" dirty="0"/>
          </a:p>
          <a:p>
            <a:pPr marL="228600" lvl="1" indent="0" defTabSz="914325">
              <a:spcBef>
                <a:spcPts val="600"/>
              </a:spcBef>
              <a:buNone/>
            </a:pPr>
            <a:r>
              <a:rPr lang="en-US" sz="1200" spc="-51" dirty="0"/>
              <a:t>.NET Framework (C#, Visual Basic, F#) via ADO.NET</a:t>
            </a:r>
          </a:p>
          <a:p>
            <a:pPr marL="228600" lvl="1" indent="0" defTabSz="914325">
              <a:spcBef>
                <a:spcPts val="600"/>
              </a:spcBef>
              <a:buNone/>
            </a:pPr>
            <a:r>
              <a:rPr lang="en-US" sz="1200" spc="-51" dirty="0"/>
              <a:t>C / C++ via ODBC</a:t>
            </a:r>
          </a:p>
          <a:p>
            <a:pPr marL="228600" lvl="1" indent="0" defTabSz="914325">
              <a:spcBef>
                <a:spcPts val="600"/>
              </a:spcBef>
              <a:buNone/>
            </a:pPr>
            <a:r>
              <a:rPr lang="en-US" sz="1200" spc="-51" dirty="0"/>
              <a:t>Java via Microsoft JDBC provider</a:t>
            </a:r>
          </a:p>
          <a:p>
            <a:pPr marL="228600" lvl="1" indent="0" defTabSz="914325">
              <a:spcBef>
                <a:spcPts val="600"/>
              </a:spcBef>
              <a:buNone/>
            </a:pPr>
            <a:r>
              <a:rPr lang="en-US" sz="1200" spc="-51" dirty="0"/>
              <a:t>PHP via Microsoft PHP provider</a:t>
            </a:r>
          </a:p>
          <a:p>
            <a:pPr marL="3175" lvl="1" indent="0" defTabSz="914325">
              <a:spcBef>
                <a:spcPts val="900"/>
              </a:spcBef>
              <a:buNone/>
            </a:pPr>
            <a:r>
              <a:rPr lang="en-US" sz="1400" spc="-51" dirty="0" smtClean="0"/>
              <a:t>Frameworks</a:t>
            </a:r>
            <a:endParaRPr lang="en-US" sz="1400" spc="-51" dirty="0"/>
          </a:p>
          <a:p>
            <a:pPr marL="228600" lvl="1" indent="0" defTabSz="914325">
              <a:spcBef>
                <a:spcPts val="600"/>
              </a:spcBef>
              <a:buNone/>
            </a:pPr>
            <a:r>
              <a:rPr lang="en-US" sz="1200" spc="-51" dirty="0"/>
              <a:t>OData, Entity Framework, WCF Data Services, NHibernate</a:t>
            </a:r>
          </a:p>
          <a:p>
            <a:pPr marL="3175" lvl="1" indent="0" defTabSz="914325">
              <a:spcBef>
                <a:spcPts val="900"/>
              </a:spcBef>
              <a:buNone/>
            </a:pPr>
            <a:r>
              <a:rPr lang="en-US" sz="1400" spc="-51" dirty="0" smtClean="0"/>
              <a:t>Tools</a:t>
            </a:r>
            <a:endParaRPr lang="en-US" sz="1400" spc="-51" dirty="0"/>
          </a:p>
          <a:p>
            <a:pPr marL="228600" lvl="1" indent="0" defTabSz="914325">
              <a:spcBef>
                <a:spcPts val="600"/>
              </a:spcBef>
              <a:buNone/>
            </a:pPr>
            <a:r>
              <a:rPr lang="en-US" sz="1200" spc="-51" dirty="0"/>
              <a:t>SQL Server Management Studio (2008 R2 and later)</a:t>
            </a:r>
          </a:p>
          <a:p>
            <a:pPr marL="228600" lvl="1" indent="0" defTabSz="914325">
              <a:spcBef>
                <a:spcPts val="600"/>
              </a:spcBef>
              <a:buNone/>
            </a:pPr>
            <a:r>
              <a:rPr lang="en-US" sz="1200" spc="-51" dirty="0"/>
              <a:t>SQL Server command-line utilities (SQLCMD, BCP)</a:t>
            </a:r>
          </a:p>
          <a:p>
            <a:pPr marL="228600" lvl="1" indent="0" defTabSz="914325">
              <a:spcBef>
                <a:spcPts val="600"/>
              </a:spcBef>
              <a:buNone/>
            </a:pPr>
            <a:r>
              <a:rPr lang="en-US" sz="1200" spc="-51" dirty="0"/>
              <a:t>CA Erwin</a:t>
            </a:r>
            <a:r>
              <a:rPr lang="en-US" sz="1200" spc="-51" baseline="30000" dirty="0"/>
              <a:t>®</a:t>
            </a:r>
            <a:r>
              <a:rPr lang="en-US" sz="1200" spc="-51" dirty="0"/>
              <a:t> Data Modeler</a:t>
            </a:r>
          </a:p>
          <a:p>
            <a:pPr marL="228600" lvl="1" indent="0" defTabSz="914325">
              <a:spcBef>
                <a:spcPts val="600"/>
              </a:spcBef>
              <a:buNone/>
            </a:pPr>
            <a:r>
              <a:rPr lang="en-US" sz="1200" spc="-51" dirty="0"/>
              <a:t>Embarcadero Technologies DBArtisan</a:t>
            </a:r>
            <a:r>
              <a:rPr lang="en-US" sz="1200" spc="-51" baseline="30000" dirty="0"/>
              <a:t>®</a:t>
            </a:r>
          </a:p>
        </p:txBody>
      </p:sp>
      <p:sp>
        <p:nvSpPr>
          <p:cNvPr id="8" name="Content Placeholder 2"/>
          <p:cNvSpPr txBox="1">
            <a:spLocks/>
          </p:cNvSpPr>
          <p:nvPr/>
        </p:nvSpPr>
        <p:spPr>
          <a:xfrm>
            <a:off x="6094413" y="1434269"/>
            <a:ext cx="5573712" cy="1934376"/>
          </a:xfrm>
          <a:prstGeom prst="rect">
            <a:avLst/>
          </a:prstGeom>
        </p:spPr>
        <p:txBody>
          <a:bodyPr lIns="0" tIns="0" rIns="0" bIns="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buNone/>
            </a:pPr>
            <a:r>
              <a:rPr lang="en-US" sz="2800" spc="-100" dirty="0" smtClean="0">
                <a:solidFill>
                  <a:schemeClr val="accent2">
                    <a:alpha val="99000"/>
                  </a:schemeClr>
                </a:solidFill>
                <a:latin typeface="Segoe UI Light" pitchFamily="34" charset="0"/>
              </a:rPr>
              <a:t>SQL </a:t>
            </a:r>
            <a:r>
              <a:rPr lang="en-US" sz="2800" spc="-100" dirty="0">
                <a:solidFill>
                  <a:schemeClr val="accent2">
                    <a:alpha val="99000"/>
                  </a:schemeClr>
                </a:solidFill>
                <a:latin typeface="Segoe UI Light" pitchFamily="34" charset="0"/>
              </a:rPr>
              <a:t>Server C</a:t>
            </a:r>
            <a:r>
              <a:rPr lang="en-US" sz="2800" spc="-100" dirty="0" smtClean="0">
                <a:solidFill>
                  <a:schemeClr val="accent2">
                    <a:alpha val="99000"/>
                  </a:schemeClr>
                </a:solidFill>
                <a:latin typeface="Segoe UI Light" pitchFamily="34" charset="0"/>
              </a:rPr>
              <a:t>omparison</a:t>
            </a:r>
            <a:endParaRPr lang="en-US" sz="2800" spc="-100" dirty="0">
              <a:solidFill>
                <a:schemeClr val="accent2">
                  <a:alpha val="99000"/>
                </a:schemeClr>
              </a:solidFill>
              <a:latin typeface="Segoe UI Light" pitchFamily="34" charset="0"/>
            </a:endParaRPr>
          </a:p>
          <a:p>
            <a:pPr marL="3175" lvl="1" indent="0" defTabSz="914325">
              <a:spcBef>
                <a:spcPts val="900"/>
              </a:spcBef>
              <a:buNone/>
            </a:pPr>
            <a:r>
              <a:rPr lang="en-US" sz="1400" spc="-51" dirty="0"/>
              <a:t>Focus on logical vs. physical administration</a:t>
            </a:r>
          </a:p>
          <a:p>
            <a:pPr marL="3175" lvl="1" indent="0" defTabSz="914325">
              <a:spcBef>
                <a:spcPts val="900"/>
              </a:spcBef>
              <a:buNone/>
            </a:pPr>
            <a:r>
              <a:rPr lang="en-US" sz="1400" spc="-51" dirty="0"/>
              <a:t>Database and log files automatically placed</a:t>
            </a:r>
          </a:p>
          <a:p>
            <a:pPr marL="3175" lvl="1" indent="0" defTabSz="914325">
              <a:spcBef>
                <a:spcPts val="900"/>
              </a:spcBef>
              <a:buNone/>
            </a:pPr>
            <a:r>
              <a:rPr lang="en-US" sz="1400" spc="-51" dirty="0"/>
              <a:t>Three high-availability replicas maintained for every database</a:t>
            </a:r>
          </a:p>
          <a:p>
            <a:pPr marL="3175" lvl="1" indent="0" defTabSz="914325">
              <a:spcBef>
                <a:spcPts val="900"/>
              </a:spcBef>
              <a:buNone/>
            </a:pPr>
            <a:r>
              <a:rPr lang="en-US" sz="1400" spc="-51" dirty="0" smtClean="0"/>
              <a:t>Tables </a:t>
            </a:r>
            <a:r>
              <a:rPr lang="en-US" sz="1400" spc="-51" dirty="0"/>
              <a:t>require a clustered index</a:t>
            </a:r>
          </a:p>
          <a:p>
            <a:pPr marL="3175" lvl="1" indent="0" defTabSz="914325">
              <a:spcBef>
                <a:spcPts val="900"/>
              </a:spcBef>
              <a:buNone/>
            </a:pPr>
            <a:r>
              <a:rPr lang="en-US" sz="1400" spc="-51" dirty="0"/>
              <a:t>Maximum database size is </a:t>
            </a:r>
            <a:r>
              <a:rPr lang="en-US" sz="1400" spc="-51" dirty="0" smtClean="0"/>
              <a:t>150 GB</a:t>
            </a:r>
          </a:p>
        </p:txBody>
      </p:sp>
      <p:sp>
        <p:nvSpPr>
          <p:cNvPr id="9" name="Content Placeholder 2"/>
          <p:cNvSpPr txBox="1">
            <a:spLocks/>
          </p:cNvSpPr>
          <p:nvPr/>
        </p:nvSpPr>
        <p:spPr>
          <a:xfrm>
            <a:off x="6094413" y="3705317"/>
            <a:ext cx="5573712" cy="1934376"/>
          </a:xfrm>
          <a:prstGeom prst="rect">
            <a:avLst/>
          </a:prstGeom>
        </p:spPr>
        <p:txBody>
          <a:bodyPr lIns="0" tIns="0" rIns="0" bIns="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buNone/>
            </a:pPr>
            <a:r>
              <a:rPr lang="en-US" sz="2800" spc="-100" dirty="0">
                <a:solidFill>
                  <a:schemeClr val="accent2">
                    <a:alpha val="99000"/>
                  </a:schemeClr>
                </a:solidFill>
                <a:latin typeface="Segoe UI Light" pitchFamily="34" charset="0"/>
              </a:rPr>
              <a:t>Unsupported SQL Server </a:t>
            </a:r>
            <a:r>
              <a:rPr lang="en-US" sz="2800" spc="-100" dirty="0" smtClean="0">
                <a:solidFill>
                  <a:schemeClr val="accent2">
                    <a:alpha val="99000"/>
                  </a:schemeClr>
                </a:solidFill>
                <a:latin typeface="Segoe UI Light" pitchFamily="34" charset="0"/>
              </a:rPr>
              <a:t>Features</a:t>
            </a:r>
            <a:endParaRPr lang="en-US" sz="2800" spc="-100" dirty="0">
              <a:solidFill>
                <a:schemeClr val="accent2">
                  <a:alpha val="99000"/>
                </a:schemeClr>
              </a:solidFill>
              <a:latin typeface="Segoe UI Light" pitchFamily="34" charset="0"/>
            </a:endParaRPr>
          </a:p>
          <a:p>
            <a:pPr marL="3175" lvl="1" indent="0" defTabSz="914325">
              <a:spcBef>
                <a:spcPts val="900"/>
              </a:spcBef>
              <a:buNone/>
            </a:pPr>
            <a:r>
              <a:rPr lang="en-US" sz="1400" spc="-51" dirty="0" smtClean="0"/>
              <a:t>Use command, distributed </a:t>
            </a:r>
            <a:r>
              <a:rPr lang="en-US" sz="1400" spc="-51" dirty="0"/>
              <a:t>transactions, distributed </a:t>
            </a:r>
            <a:r>
              <a:rPr lang="en-US" sz="1400" spc="-51" dirty="0" smtClean="0"/>
              <a:t>views</a:t>
            </a:r>
            <a:endParaRPr lang="en-US" sz="1400" spc="-51" dirty="0"/>
          </a:p>
          <a:p>
            <a:pPr marL="3175" lvl="1" indent="0" defTabSz="914325">
              <a:spcBef>
                <a:spcPts val="900"/>
              </a:spcBef>
              <a:buNone/>
            </a:pPr>
            <a:r>
              <a:rPr lang="en-US" sz="1400" spc="-51" dirty="0"/>
              <a:t>Service Broker</a:t>
            </a:r>
          </a:p>
          <a:p>
            <a:pPr marL="3175" lvl="1" indent="0" defTabSz="914325">
              <a:spcBef>
                <a:spcPts val="900"/>
              </a:spcBef>
              <a:buNone/>
            </a:pPr>
            <a:r>
              <a:rPr lang="en-US" sz="1400" spc="-51" dirty="0"/>
              <a:t>Common Language Runtime (CLR)</a:t>
            </a:r>
          </a:p>
          <a:p>
            <a:pPr marL="3175" lvl="1" indent="0" defTabSz="914325">
              <a:spcBef>
                <a:spcPts val="900"/>
              </a:spcBef>
              <a:buNone/>
            </a:pPr>
            <a:r>
              <a:rPr lang="en-US" sz="1400" spc="-51" dirty="0"/>
              <a:t>SQL </a:t>
            </a:r>
            <a:r>
              <a:rPr lang="en-US" sz="1400" spc="-51" dirty="0" smtClean="0"/>
              <a:t>Agent</a:t>
            </a:r>
          </a:p>
          <a:p>
            <a:pPr marL="3175" lvl="1" indent="0" defTabSz="914325">
              <a:spcBef>
                <a:spcPts val="900"/>
              </a:spcBef>
              <a:buNone/>
            </a:pPr>
            <a:r>
              <a:rPr lang="en-US" sz="1400" spc="-51" dirty="0" smtClean="0"/>
              <a:t>Native </a:t>
            </a:r>
            <a:r>
              <a:rPr lang="en-US" sz="1400" spc="-51" dirty="0" smtClean="0"/>
              <a:t>Encryption</a:t>
            </a:r>
            <a:endParaRPr lang="en-US" sz="1400" spc="-51" dirty="0" smtClean="0"/>
          </a:p>
        </p:txBody>
      </p:sp>
    </p:spTree>
    <p:extLst>
      <p:ext uri="{BB962C8B-B14F-4D97-AF65-F5344CB8AC3E}">
        <p14:creationId xmlns:p14="http://schemas.microsoft.com/office/powerpoint/2010/main" val="39817474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Enhanced Tooling</a:t>
            </a:r>
            <a:endParaRPr lang="en-US" dirty="0">
              <a:solidFill>
                <a:srgbClr val="92D050"/>
              </a:solidFill>
            </a:endParaRPr>
          </a:p>
        </p:txBody>
      </p:sp>
      <p:pic>
        <p:nvPicPr>
          <p:cNvPr id="5"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698" y="1461686"/>
            <a:ext cx="3954577" cy="2243103"/>
          </a:xfrm>
          <a:prstGeom prst="rect">
            <a:avLst/>
          </a:prstGeom>
        </p:spPr>
      </p:pic>
      <p:pic>
        <p:nvPicPr>
          <p:cNvPr id="6"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698" y="3824742"/>
            <a:ext cx="3954577" cy="2319364"/>
          </a:xfrm>
          <a:prstGeom prst="rect">
            <a:avLst/>
          </a:prstGeom>
        </p:spPr>
      </p:pic>
      <p:sp>
        <p:nvSpPr>
          <p:cNvPr id="7" name="Content Placeholder 2"/>
          <p:cNvSpPr txBox="1">
            <a:spLocks/>
          </p:cNvSpPr>
          <p:nvPr/>
        </p:nvSpPr>
        <p:spPr>
          <a:xfrm>
            <a:off x="6323013" y="1434269"/>
            <a:ext cx="5573712" cy="505523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pc="-100" dirty="0" smtClean="0">
                <a:solidFill>
                  <a:schemeClr val="accent2">
                    <a:alpha val="99000"/>
                  </a:schemeClr>
                </a:solidFill>
                <a:latin typeface="Segoe UI Light" pitchFamily="34" charset="0"/>
              </a:rPr>
              <a:t>SQL Database Management Portal</a:t>
            </a:r>
            <a:endParaRPr lang="en-US" spc="-100" dirty="0">
              <a:solidFill>
                <a:schemeClr val="accent2">
                  <a:alpha val="99000"/>
                </a:schemeClr>
              </a:solidFill>
              <a:latin typeface="Segoe UI Light" pitchFamily="34" charset="0"/>
            </a:endParaRPr>
          </a:p>
          <a:p>
            <a:pPr marL="3175" lvl="1" indent="0" defTabSz="914325">
              <a:spcBef>
                <a:spcPts val="900"/>
              </a:spcBef>
              <a:buNone/>
            </a:pPr>
            <a:r>
              <a:rPr lang="en-US" sz="1600" spc="-51" dirty="0" smtClean="0"/>
              <a:t>Web </a:t>
            </a:r>
            <a:r>
              <a:rPr lang="en-US" sz="1600" spc="-51" dirty="0"/>
              <a:t>designers for tables, views, stored procs</a:t>
            </a:r>
          </a:p>
          <a:p>
            <a:pPr marL="3175" lvl="1" indent="0" defTabSz="914325">
              <a:spcBef>
                <a:spcPts val="900"/>
              </a:spcBef>
              <a:buNone/>
            </a:pPr>
            <a:r>
              <a:rPr lang="en-US" sz="1600" spc="-51" dirty="0"/>
              <a:t>Interactive query editing and execution</a:t>
            </a:r>
            <a:br>
              <a:rPr lang="en-US" sz="1600" spc="-51" dirty="0"/>
            </a:br>
            <a:endParaRPr lang="en-US" sz="2000" dirty="0" smtClean="0"/>
          </a:p>
          <a:p>
            <a:pPr marL="3175" indent="0" defTabSz="914325">
              <a:spcBef>
                <a:spcPts val="0"/>
              </a:spcBef>
              <a:spcAft>
                <a:spcPts val="300"/>
              </a:spcAft>
              <a:buNone/>
            </a:pPr>
            <a:r>
              <a:rPr lang="en-US" spc="-100" dirty="0" smtClean="0">
                <a:solidFill>
                  <a:schemeClr val="accent2">
                    <a:alpha val="99000"/>
                  </a:schemeClr>
                </a:solidFill>
                <a:latin typeface="Segoe UI Light" pitchFamily="34" charset="0"/>
              </a:rPr>
              <a:t>SQL Server Data Tools (SSDT)</a:t>
            </a:r>
            <a:endParaRPr lang="en-US" spc="-100" dirty="0">
              <a:solidFill>
                <a:schemeClr val="accent2">
                  <a:alpha val="99000"/>
                </a:schemeClr>
              </a:solidFill>
              <a:latin typeface="Segoe UI Light" pitchFamily="34" charset="0"/>
            </a:endParaRPr>
          </a:p>
          <a:p>
            <a:pPr marL="3175" lvl="1" indent="0" defTabSz="914325">
              <a:spcBef>
                <a:spcPts val="900"/>
              </a:spcBef>
              <a:buNone/>
            </a:pPr>
            <a:r>
              <a:rPr lang="en-US" sz="1600" spc="-51" dirty="0" smtClean="0"/>
              <a:t>Visual </a:t>
            </a:r>
            <a:r>
              <a:rPr lang="en-US" sz="1600" spc="-51" dirty="0"/>
              <a:t>Studio IDE for database development</a:t>
            </a:r>
          </a:p>
          <a:p>
            <a:pPr marL="3175" lvl="1" indent="0" defTabSz="914325">
              <a:spcBef>
                <a:spcPts val="900"/>
              </a:spcBef>
              <a:buNone/>
            </a:pPr>
            <a:r>
              <a:rPr lang="en-US" sz="1600" spc="-51" dirty="0"/>
              <a:t>Includes modern designers and projects with declarative, </a:t>
            </a:r>
            <a:r>
              <a:rPr lang="en-US" sz="1600" spc="-51" dirty="0" smtClean="0"/>
              <a:t/>
            </a:r>
            <a:br>
              <a:rPr lang="en-US" sz="1600" spc="-51" dirty="0" smtClean="0"/>
            </a:br>
            <a:r>
              <a:rPr lang="en-US" sz="1600" spc="-51" dirty="0" smtClean="0"/>
              <a:t>model-driven </a:t>
            </a:r>
            <a:r>
              <a:rPr lang="en-US" sz="1600" spc="-51" dirty="0"/>
              <a:t>development</a:t>
            </a:r>
          </a:p>
          <a:p>
            <a:pPr marL="3175" lvl="1" indent="0" defTabSz="914325">
              <a:spcBef>
                <a:spcPts val="900"/>
              </a:spcBef>
              <a:buNone/>
            </a:pPr>
            <a:r>
              <a:rPr lang="en-US" sz="1600" spc="-51" dirty="0"/>
              <a:t>Develop and test in both connected and disconnected states</a:t>
            </a:r>
          </a:p>
          <a:p>
            <a:pPr marL="3175" lvl="1" indent="0" defTabSz="914325">
              <a:spcBef>
                <a:spcPts val="900"/>
              </a:spcBef>
              <a:buNone/>
            </a:pPr>
            <a:r>
              <a:rPr lang="en-US" sz="1600" spc="-51" dirty="0"/>
              <a:t>Platform targeting for both SQL Server (2005 and above) </a:t>
            </a:r>
            <a:r>
              <a:rPr lang="en-US" sz="1600" spc="-51" dirty="0" smtClean="0"/>
              <a:t/>
            </a:r>
            <a:br>
              <a:rPr lang="en-US" sz="1600" spc="-51" dirty="0" smtClean="0"/>
            </a:br>
            <a:r>
              <a:rPr lang="en-US" sz="1600" spc="-51" dirty="0" smtClean="0"/>
              <a:t>and SQL Database</a:t>
            </a:r>
            <a:endParaRPr lang="en-US" sz="1600" spc="-51" dirty="0"/>
          </a:p>
          <a:p>
            <a:pPr marL="3175" lvl="1" indent="0" defTabSz="914325">
              <a:spcBef>
                <a:spcPts val="900"/>
              </a:spcBef>
              <a:buNone/>
            </a:pPr>
            <a:r>
              <a:rPr lang="en-US" sz="1600" spc="-51" dirty="0"/>
              <a:t>Get it free with Web PI, with SQL Server 2012 and with Visual Studio 11</a:t>
            </a:r>
          </a:p>
        </p:txBody>
      </p:sp>
    </p:spTree>
    <p:extLst>
      <p:ext uri="{BB962C8B-B14F-4D97-AF65-F5344CB8AC3E}">
        <p14:creationId xmlns:p14="http://schemas.microsoft.com/office/powerpoint/2010/main" val="23788089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500"/>
                                        <p:tgtEl>
                                          <p:spTgt spid="7">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fade">
                                      <p:cBhvr>
                                        <p:cTn id="24" dur="500"/>
                                        <p:tgtEl>
                                          <p:spTgt spid="7">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xEl>
                                              <p:pRg st="6" end="6"/>
                                            </p:txEl>
                                          </p:spTgt>
                                        </p:tgtEl>
                                        <p:attrNameLst>
                                          <p:attrName>style.visibility</p:attrName>
                                        </p:attrNameLst>
                                      </p:cBhvr>
                                      <p:to>
                                        <p:strVal val="visible"/>
                                      </p:to>
                                    </p:set>
                                    <p:animEffect transition="in" filter="fade">
                                      <p:cBhvr>
                                        <p:cTn id="30" dur="500"/>
                                        <p:tgtEl>
                                          <p:spTgt spid="7">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7">
                                            <p:txEl>
                                              <p:pRg st="7" end="7"/>
                                            </p:txEl>
                                          </p:spTgt>
                                        </p:tgtEl>
                                        <p:attrNameLst>
                                          <p:attrName>style.visibility</p:attrName>
                                        </p:attrNameLst>
                                      </p:cBhvr>
                                      <p:to>
                                        <p:strVal val="visible"/>
                                      </p:to>
                                    </p:set>
                                    <p:animEffect transition="in" filter="fade">
                                      <p:cBhvr>
                                        <p:cTn id="33" dur="500"/>
                                        <p:tgtEl>
                                          <p:spTgt spid="7">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7">
                                            <p:txEl>
                                              <p:pRg st="8" end="8"/>
                                            </p:txEl>
                                          </p:spTgt>
                                        </p:tgtEl>
                                        <p:attrNameLst>
                                          <p:attrName>style.visibility</p:attrName>
                                        </p:attrNameLst>
                                      </p:cBhvr>
                                      <p:to>
                                        <p:strVal val="visible"/>
                                      </p:to>
                                    </p:set>
                                    <p:animEffect transition="in" filter="fade">
                                      <p:cBhvr>
                                        <p:cTn id="36" dur="500"/>
                                        <p:tgtEl>
                                          <p:spTgt spid="7">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Deployment</a:t>
            </a:r>
            <a:endParaRPr lang="en-US" dirty="0">
              <a:solidFill>
                <a:srgbClr val="92D050"/>
              </a:solidFill>
            </a:endParaRPr>
          </a:p>
        </p:txBody>
      </p:sp>
      <p:pic>
        <p:nvPicPr>
          <p:cNvPr id="7"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724" y="1434269"/>
            <a:ext cx="4916928" cy="2765773"/>
          </a:xfrm>
          <a:prstGeom prst="rect">
            <a:avLst/>
          </a:prstGeom>
        </p:spPr>
      </p:pic>
      <p:sp>
        <p:nvSpPr>
          <p:cNvPr id="6" name="Content Placeholder 2"/>
          <p:cNvSpPr txBox="1">
            <a:spLocks/>
          </p:cNvSpPr>
          <p:nvPr/>
        </p:nvSpPr>
        <p:spPr>
          <a:xfrm>
            <a:off x="6323013" y="1672427"/>
            <a:ext cx="5573712" cy="505523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2800" spc="-100" dirty="0" smtClean="0">
                <a:solidFill>
                  <a:schemeClr val="accent2">
                    <a:alpha val="99000"/>
                  </a:schemeClr>
                </a:solidFill>
                <a:latin typeface="Segoe UI Light" pitchFamily="34" charset="0"/>
              </a:rPr>
              <a:t>Data-Tier </a:t>
            </a:r>
            <a:r>
              <a:rPr lang="en-US" sz="2800" spc="-100" dirty="0">
                <a:solidFill>
                  <a:schemeClr val="accent2">
                    <a:alpha val="99000"/>
                  </a:schemeClr>
                </a:solidFill>
                <a:latin typeface="Segoe UI Light" pitchFamily="34" charset="0"/>
              </a:rPr>
              <a:t>Application Framework </a:t>
            </a:r>
            <a:br>
              <a:rPr lang="en-US" sz="2800" spc="-100" dirty="0">
                <a:solidFill>
                  <a:schemeClr val="accent2">
                    <a:alpha val="99000"/>
                  </a:schemeClr>
                </a:solidFill>
                <a:latin typeface="Segoe UI Light" pitchFamily="34" charset="0"/>
              </a:rPr>
            </a:br>
            <a:r>
              <a:rPr lang="en-US" sz="2800" spc="-100" dirty="0">
                <a:solidFill>
                  <a:schemeClr val="accent2">
                    <a:alpha val="99000"/>
                  </a:schemeClr>
                </a:solidFill>
                <a:latin typeface="Segoe UI Light" pitchFamily="34" charset="0"/>
              </a:rPr>
              <a:t>(DAC Fx)</a:t>
            </a:r>
          </a:p>
          <a:p>
            <a:pPr marL="3175" lvl="1" indent="0" defTabSz="914325">
              <a:spcBef>
                <a:spcPts val="900"/>
              </a:spcBef>
              <a:buNone/>
            </a:pPr>
            <a:r>
              <a:rPr lang="en-US" sz="1400" spc="-51" dirty="0"/>
              <a:t>Alternative to traditional script based approach</a:t>
            </a:r>
          </a:p>
          <a:p>
            <a:pPr marL="3175" lvl="1" indent="0" defTabSz="914325">
              <a:spcBef>
                <a:spcPts val="900"/>
              </a:spcBef>
              <a:buNone/>
            </a:pPr>
            <a:r>
              <a:rPr lang="en-US" sz="1400" spc="-51" dirty="0"/>
              <a:t>Dramatically simplifies deployment, migration and versioning of databases</a:t>
            </a:r>
          </a:p>
          <a:p>
            <a:pPr marL="3175" lvl="1" indent="0" defTabSz="914325">
              <a:spcBef>
                <a:spcPts val="900"/>
              </a:spcBef>
              <a:buNone/>
            </a:pPr>
            <a:r>
              <a:rPr lang="en-US" sz="1400" spc="-51" dirty="0"/>
              <a:t>Provides a single unit of deployment for schema (dacpac) or for schema </a:t>
            </a:r>
            <a:r>
              <a:rPr lang="en-US" sz="1400" spc="-51" dirty="0" smtClean="0"/>
              <a:t/>
            </a:r>
            <a:br>
              <a:rPr lang="en-US" sz="1400" spc="-51" dirty="0" smtClean="0"/>
            </a:br>
            <a:r>
              <a:rPr lang="en-US" sz="1400" spc="-51" dirty="0" smtClean="0"/>
              <a:t>+ </a:t>
            </a:r>
            <a:r>
              <a:rPr lang="en-US" sz="1400" spc="-51" dirty="0"/>
              <a:t>data (bacpac)</a:t>
            </a:r>
          </a:p>
          <a:p>
            <a:pPr marL="3175" lvl="1" indent="0" defTabSz="914325">
              <a:spcBef>
                <a:spcPts val="900"/>
              </a:spcBef>
              <a:buNone/>
            </a:pPr>
            <a:r>
              <a:rPr lang="en-US" sz="1400" spc="-51" dirty="0"/>
              <a:t>Supports automatic versioning of database schemas</a:t>
            </a:r>
          </a:p>
          <a:p>
            <a:pPr marL="3175" lvl="1" indent="0" defTabSz="914325">
              <a:spcBef>
                <a:spcPts val="900"/>
              </a:spcBef>
              <a:buNone/>
            </a:pPr>
            <a:r>
              <a:rPr lang="en-US" sz="1400" spc="-51" dirty="0"/>
              <a:t>Supports platform targeting for both SQL Server (2005 and above) </a:t>
            </a:r>
            <a:r>
              <a:rPr lang="en-US" sz="1400" spc="-51" dirty="0" smtClean="0"/>
              <a:t/>
            </a:r>
            <a:br>
              <a:rPr lang="en-US" sz="1400" spc="-51" dirty="0" smtClean="0"/>
            </a:br>
            <a:r>
              <a:rPr lang="en-US" sz="1400" spc="-51" dirty="0" smtClean="0"/>
              <a:t>and SQL Database</a:t>
            </a:r>
            <a:endParaRPr lang="en-US" sz="1400" spc="-51" dirty="0"/>
          </a:p>
          <a:p>
            <a:pPr marL="3175" lvl="1" indent="0" defTabSz="914325">
              <a:spcBef>
                <a:spcPts val="900"/>
              </a:spcBef>
              <a:buNone/>
            </a:pPr>
            <a:r>
              <a:rPr lang="en-US" sz="1400" spc="-51" dirty="0"/>
              <a:t>Build from scratch or extract from existing db</a:t>
            </a:r>
            <a:br>
              <a:rPr lang="en-US" sz="1400" spc="-51" dirty="0"/>
            </a:br>
            <a:endParaRPr lang="en-US" sz="1800" dirty="0" smtClean="0"/>
          </a:p>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How </a:t>
            </a:r>
            <a:r>
              <a:rPr lang="en-US" sz="2800" spc="-100" dirty="0" smtClean="0">
                <a:solidFill>
                  <a:schemeClr val="accent2">
                    <a:alpha val="99000"/>
                  </a:schemeClr>
                </a:solidFill>
                <a:latin typeface="Segoe UI Light" pitchFamily="34" charset="0"/>
              </a:rPr>
              <a:t>To </a:t>
            </a:r>
            <a:r>
              <a:rPr lang="en-US" sz="2800" spc="-100" dirty="0">
                <a:solidFill>
                  <a:schemeClr val="accent2">
                    <a:alpha val="99000"/>
                  </a:schemeClr>
                </a:solidFill>
                <a:latin typeface="Segoe UI Light" pitchFamily="34" charset="0"/>
              </a:rPr>
              <a:t>G</a:t>
            </a:r>
            <a:r>
              <a:rPr lang="en-US" sz="2800" spc="-100" dirty="0" smtClean="0">
                <a:solidFill>
                  <a:schemeClr val="accent2">
                    <a:alpha val="99000"/>
                  </a:schemeClr>
                </a:solidFill>
                <a:latin typeface="Segoe UI Light" pitchFamily="34" charset="0"/>
              </a:rPr>
              <a:t>et </a:t>
            </a:r>
            <a:r>
              <a:rPr lang="en-US" sz="2800" spc="-100" dirty="0">
                <a:solidFill>
                  <a:schemeClr val="accent2">
                    <a:alpha val="99000"/>
                  </a:schemeClr>
                </a:solidFill>
                <a:latin typeface="Segoe UI Light" pitchFamily="34" charset="0"/>
              </a:rPr>
              <a:t>T</a:t>
            </a:r>
            <a:r>
              <a:rPr lang="en-US" sz="2800" spc="-100" dirty="0" smtClean="0">
                <a:solidFill>
                  <a:schemeClr val="accent2">
                    <a:alpha val="99000"/>
                  </a:schemeClr>
                </a:solidFill>
                <a:latin typeface="Segoe UI Light" pitchFamily="34" charset="0"/>
              </a:rPr>
              <a:t>he </a:t>
            </a:r>
            <a:r>
              <a:rPr lang="en-US" sz="2800" spc="-100" dirty="0">
                <a:solidFill>
                  <a:schemeClr val="accent2">
                    <a:alpha val="99000"/>
                  </a:schemeClr>
                </a:solidFill>
                <a:latin typeface="Segoe UI Light" pitchFamily="34" charset="0"/>
              </a:rPr>
              <a:t>L</a:t>
            </a:r>
            <a:r>
              <a:rPr lang="en-US" sz="2800" spc="-100" dirty="0" smtClean="0">
                <a:solidFill>
                  <a:schemeClr val="accent2">
                    <a:alpha val="99000"/>
                  </a:schemeClr>
                </a:solidFill>
                <a:latin typeface="Segoe UI Light" pitchFamily="34" charset="0"/>
              </a:rPr>
              <a:t>atest </a:t>
            </a:r>
            <a:r>
              <a:rPr lang="en-US" sz="2800" spc="-100" dirty="0">
                <a:solidFill>
                  <a:schemeClr val="accent2">
                    <a:alpha val="99000"/>
                  </a:schemeClr>
                </a:solidFill>
                <a:latin typeface="Segoe UI Light" pitchFamily="34" charset="0"/>
              </a:rPr>
              <a:t>DAC Fx</a:t>
            </a:r>
          </a:p>
          <a:p>
            <a:pPr marL="3175" lvl="1" indent="0" defTabSz="914325">
              <a:spcBef>
                <a:spcPts val="900"/>
              </a:spcBef>
              <a:buNone/>
            </a:pPr>
            <a:r>
              <a:rPr lang="en-US" sz="1400" spc="-51" dirty="0"/>
              <a:t>With SQL Server Data Tools</a:t>
            </a:r>
          </a:p>
          <a:p>
            <a:pPr marL="3175" lvl="1" indent="0" defTabSz="914325">
              <a:spcBef>
                <a:spcPts val="900"/>
              </a:spcBef>
              <a:buNone/>
            </a:pPr>
            <a:r>
              <a:rPr lang="en-US" sz="1400" spc="-51" dirty="0"/>
              <a:t>With SQL Server 2012 Management Studio</a:t>
            </a:r>
          </a:p>
          <a:p>
            <a:pPr marL="3175" lvl="1" indent="0" defTabSz="914325">
              <a:spcBef>
                <a:spcPts val="900"/>
              </a:spcBef>
              <a:buNone/>
            </a:pPr>
            <a:r>
              <a:rPr lang="en-US" sz="1400" spc="-51" dirty="0"/>
              <a:t>With </a:t>
            </a:r>
            <a:r>
              <a:rPr lang="en-US" sz="1400" spc="-51" dirty="0" smtClean="0"/>
              <a:t>SQL Database </a:t>
            </a:r>
            <a:r>
              <a:rPr lang="en-US" sz="1400" spc="-51" dirty="0"/>
              <a:t>Import/Export Service</a:t>
            </a:r>
          </a:p>
          <a:p>
            <a:pPr marL="3175" lvl="1" indent="0" defTabSz="914325">
              <a:spcBef>
                <a:spcPts val="900"/>
              </a:spcBef>
              <a:buNone/>
            </a:pPr>
            <a:r>
              <a:rPr lang="en-US" sz="1400" b="1" spc="-51" dirty="0"/>
              <a:t>Via sqldacexamples.codeplex.com</a:t>
            </a:r>
          </a:p>
        </p:txBody>
      </p:sp>
    </p:spTree>
    <p:extLst>
      <p:ext uri="{BB962C8B-B14F-4D97-AF65-F5344CB8AC3E}">
        <p14:creationId xmlns:p14="http://schemas.microsoft.com/office/powerpoint/2010/main" val="39330451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fade">
                                      <p:cBhvr>
                                        <p:cTn id="25" dur="500"/>
                                        <p:tgtEl>
                                          <p:spTgt spid="6">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500"/>
                                        <p:tgtEl>
                                          <p:spTgt spid="6">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xEl>
                                              <p:pRg st="7" end="7"/>
                                            </p:txEl>
                                          </p:spTgt>
                                        </p:tgtEl>
                                        <p:attrNameLst>
                                          <p:attrName>style.visibility</p:attrName>
                                        </p:attrNameLst>
                                      </p:cBhvr>
                                      <p:to>
                                        <p:strVal val="visible"/>
                                      </p:to>
                                    </p:set>
                                    <p:animEffect transition="in" filter="fade">
                                      <p:cBhvr>
                                        <p:cTn id="33" dur="500"/>
                                        <p:tgtEl>
                                          <p:spTgt spid="6">
                                            <p:txEl>
                                              <p:pRg st="7" end="7"/>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xEl>
                                              <p:pRg st="8" end="8"/>
                                            </p:txEl>
                                          </p:spTgt>
                                        </p:tgtEl>
                                        <p:attrNameLst>
                                          <p:attrName>style.visibility</p:attrName>
                                        </p:attrNameLst>
                                      </p:cBhvr>
                                      <p:to>
                                        <p:strVal val="visible"/>
                                      </p:to>
                                    </p:set>
                                    <p:animEffect transition="in" filter="fade">
                                      <p:cBhvr>
                                        <p:cTn id="36" dur="500"/>
                                        <p:tgtEl>
                                          <p:spTgt spid="6">
                                            <p:txEl>
                                              <p:pRg st="8" end="8"/>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animEffect transition="in" filter="fade">
                                      <p:cBhvr>
                                        <p:cTn id="39" dur="500"/>
                                        <p:tgtEl>
                                          <p:spTgt spid="6">
                                            <p:txEl>
                                              <p:pRg st="9" end="9"/>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
                                            <p:txEl>
                                              <p:pRg st="10" end="10"/>
                                            </p:txEl>
                                          </p:spTgt>
                                        </p:tgtEl>
                                        <p:attrNameLst>
                                          <p:attrName>style.visibility</p:attrName>
                                        </p:attrNameLst>
                                      </p:cBhvr>
                                      <p:to>
                                        <p:strVal val="visible"/>
                                      </p:to>
                                    </p:set>
                                    <p:animEffect transition="in" filter="fade">
                                      <p:cBhvr>
                                        <p:cTn id="42" dur="500"/>
                                        <p:tgtEl>
                                          <p:spTgt spid="6">
                                            <p:txEl>
                                              <p:pRg st="10" end="10"/>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
                                            <p:txEl>
                                              <p:pRg st="11" end="11"/>
                                            </p:txEl>
                                          </p:spTgt>
                                        </p:tgtEl>
                                        <p:attrNameLst>
                                          <p:attrName>style.visibility</p:attrName>
                                        </p:attrNameLst>
                                      </p:cBhvr>
                                      <p:to>
                                        <p:strVal val="visible"/>
                                      </p:to>
                                    </p:set>
                                    <p:animEffect transition="in" filter="fade">
                                      <p:cBhvr>
                                        <p:cTn id="45"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6199799" cy="1523494"/>
          </a:xfrm>
        </p:spPr>
        <p:txBody>
          <a:bodyPr/>
          <a:lstStyle/>
          <a:p>
            <a:r>
              <a:rPr lang="en-US" dirty="0"/>
              <a:t>DAC </a:t>
            </a:r>
            <a:r>
              <a:rPr lang="en-US" dirty="0" smtClean="0"/>
              <a:t>Deployment </a:t>
            </a:r>
            <a:br>
              <a:rPr lang="en-US" dirty="0" smtClean="0"/>
            </a:br>
            <a:r>
              <a:rPr lang="en-US" dirty="0" smtClean="0"/>
              <a:t>From SQL Server Management Studio</a:t>
            </a:r>
            <a:endParaRPr lang="en-US" sz="4800" dirty="0"/>
          </a:p>
        </p:txBody>
      </p:sp>
      <p:sp>
        <p:nvSpPr>
          <p:cNvPr id="5" name="Subtitle 4"/>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solidFill>
                  <a:schemeClr val="bg1">
                    <a:alpha val="99000"/>
                  </a:schemeClr>
                </a:solidFill>
              </a:rPr>
              <a:t>Demo</a:t>
            </a:r>
            <a:endParaRPr lang="en-US" dirty="0">
              <a:solidFill>
                <a:schemeClr val="bg1">
                  <a:alpha val="99000"/>
                </a:schemeClr>
              </a:solidFill>
            </a:endParaRPr>
          </a:p>
        </p:txBody>
      </p:sp>
    </p:spTree>
    <p:extLst>
      <p:ext uri="{BB962C8B-B14F-4D97-AF65-F5344CB8AC3E}">
        <p14:creationId xmlns:p14="http://schemas.microsoft.com/office/powerpoint/2010/main" val="121645142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397746"/>
            <a:ext cx="10693401" cy="1378644"/>
          </a:xfrm>
        </p:spPr>
        <p:txBody>
          <a:bodyPr/>
          <a:lstStyle/>
          <a:p>
            <a:r>
              <a:rPr lang="en-US" dirty="0"/>
              <a:t>Secure </a:t>
            </a:r>
            <a:r>
              <a:rPr lang="en-US" dirty="0" smtClean="0"/>
              <a:t>Your </a:t>
            </a:r>
            <a:br>
              <a:rPr lang="en-US" dirty="0" smtClean="0"/>
            </a:br>
            <a:r>
              <a:rPr lang="en-US" dirty="0" smtClean="0"/>
              <a:t>Database</a:t>
            </a:r>
            <a:endParaRPr lang="en-US" dirty="0"/>
          </a:p>
        </p:txBody>
      </p:sp>
    </p:spTree>
    <p:extLst>
      <p:ext uri="{BB962C8B-B14F-4D97-AF65-F5344CB8AC3E}">
        <p14:creationId xmlns:p14="http://schemas.microsoft.com/office/powerpoint/2010/main" val="298949813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1447800"/>
            <a:ext cx="5803901" cy="2243691"/>
          </a:xfrm>
        </p:spPr>
        <p:txBody>
          <a:bodyPr/>
          <a:lstStyle/>
          <a:p>
            <a:r>
              <a:rPr lang="en-US" dirty="0"/>
              <a:t>There </a:t>
            </a:r>
            <a:r>
              <a:rPr lang="en-US" dirty="0" smtClean="0"/>
              <a:t>Are </a:t>
            </a:r>
            <a:r>
              <a:rPr lang="en-US" dirty="0"/>
              <a:t>T</a:t>
            </a:r>
            <a:r>
              <a:rPr lang="en-US" dirty="0" smtClean="0"/>
              <a:t>wo </a:t>
            </a:r>
            <a:br>
              <a:rPr lang="en-US" dirty="0" smtClean="0"/>
            </a:br>
            <a:r>
              <a:rPr lang="en-US" dirty="0" smtClean="0"/>
              <a:t>Ways </a:t>
            </a:r>
            <a:r>
              <a:rPr lang="en-US" dirty="0"/>
              <a:t>T</a:t>
            </a:r>
            <a:r>
              <a:rPr lang="en-US" dirty="0" smtClean="0"/>
              <a:t>o </a:t>
            </a:r>
            <a:r>
              <a:rPr lang="en-US" dirty="0"/>
              <a:t>S</a:t>
            </a:r>
            <a:r>
              <a:rPr lang="en-US" dirty="0" smtClean="0"/>
              <a:t>ecure </a:t>
            </a:r>
            <a:br>
              <a:rPr lang="en-US" dirty="0" smtClean="0"/>
            </a:br>
            <a:r>
              <a:rPr lang="en-US" dirty="0"/>
              <a:t>A</a:t>
            </a:r>
            <a:r>
              <a:rPr lang="en-US" dirty="0" smtClean="0"/>
              <a:t> Database:</a:t>
            </a:r>
            <a:endParaRPr lang="en-US" dirty="0"/>
          </a:p>
        </p:txBody>
      </p:sp>
      <p:sp>
        <p:nvSpPr>
          <p:cNvPr id="5" name="Rounded Rectangle 4"/>
          <p:cNvSpPr/>
          <p:nvPr/>
        </p:nvSpPr>
        <p:spPr bwMode="auto">
          <a:xfrm>
            <a:off x="5865813" y="3198720"/>
            <a:ext cx="5802312" cy="1639914"/>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 </a:t>
            </a:r>
          </a:p>
        </p:txBody>
      </p:sp>
      <p:sp>
        <p:nvSpPr>
          <p:cNvPr id="7" name="TextBox 6"/>
          <p:cNvSpPr txBox="1"/>
          <p:nvPr/>
        </p:nvSpPr>
        <p:spPr>
          <a:xfrm>
            <a:off x="7414577" y="3480068"/>
            <a:ext cx="3368278" cy="1077218"/>
          </a:xfrm>
          <a:prstGeom prst="rect">
            <a:avLst/>
          </a:prstGeom>
        </p:spPr>
        <p:txBody>
          <a:bodyPr wrap="square">
            <a:spAutoFit/>
          </a:bodyPr>
          <a:lstStyle>
            <a:defPPr>
              <a:defRPr lang="en-US"/>
            </a:defPPr>
            <a:lvl1pPr defTabSz="914361">
              <a:defRPr sz="2800" kern="0">
                <a:gradFill>
                  <a:gsLst>
                    <a:gs pos="0">
                      <a:srgbClr val="FFFFFF"/>
                    </a:gs>
                    <a:gs pos="100000">
                      <a:srgbClr val="FFFFFF"/>
                    </a:gs>
                  </a:gsLst>
                  <a:lin ang="5400000" scaled="0"/>
                </a:gradFill>
              </a:defRPr>
            </a:lvl1pPr>
          </a:lstStyle>
          <a:p>
            <a:r>
              <a:rPr lang="en-US" altLang="zh-CN" sz="3200" dirty="0" smtClean="0"/>
              <a:t>Within The </a:t>
            </a:r>
            <a:r>
              <a:rPr lang="en-US" altLang="zh-CN" sz="3200" dirty="0"/>
              <a:t>D</a:t>
            </a:r>
            <a:r>
              <a:rPr lang="en-US" altLang="zh-CN" sz="3200" dirty="0" smtClean="0"/>
              <a:t>atabase</a:t>
            </a:r>
            <a:endParaRPr lang="en-US" altLang="zh-CN" sz="3200" dirty="0"/>
          </a:p>
        </p:txBody>
      </p:sp>
      <p:sp>
        <p:nvSpPr>
          <p:cNvPr id="9" name="Rounded Rectangle 8"/>
          <p:cNvSpPr/>
          <p:nvPr/>
        </p:nvSpPr>
        <p:spPr bwMode="auto">
          <a:xfrm>
            <a:off x="5865813" y="1447800"/>
            <a:ext cx="5802312" cy="1639914"/>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 </a:t>
            </a:r>
          </a:p>
        </p:txBody>
      </p:sp>
      <p:sp>
        <p:nvSpPr>
          <p:cNvPr id="10" name="TextBox 9"/>
          <p:cNvSpPr txBox="1"/>
          <p:nvPr/>
        </p:nvSpPr>
        <p:spPr>
          <a:xfrm>
            <a:off x="7414577" y="1975370"/>
            <a:ext cx="3368278" cy="584775"/>
          </a:xfrm>
          <a:prstGeom prst="rect">
            <a:avLst/>
          </a:prstGeom>
        </p:spPr>
        <p:txBody>
          <a:bodyPr wrap="square">
            <a:spAutoFit/>
          </a:bodyPr>
          <a:lstStyle>
            <a:defPPr>
              <a:defRPr lang="en-US"/>
            </a:defPPr>
            <a:lvl1pPr defTabSz="914361">
              <a:defRPr sz="2800" kern="0">
                <a:gradFill>
                  <a:gsLst>
                    <a:gs pos="0">
                      <a:srgbClr val="FFFFFF"/>
                    </a:gs>
                    <a:gs pos="100000">
                      <a:srgbClr val="FFFFFF"/>
                    </a:gs>
                  </a:gsLst>
                  <a:lin ang="5400000" scaled="0"/>
                </a:gradFill>
              </a:defRPr>
            </a:lvl1pPr>
          </a:lstStyle>
          <a:p>
            <a:r>
              <a:rPr lang="en-US" altLang="zh-CN" sz="3200" dirty="0" smtClean="0"/>
              <a:t>On The </a:t>
            </a:r>
            <a:r>
              <a:rPr lang="en-US" altLang="zh-CN" sz="3200" dirty="0"/>
              <a:t>S</a:t>
            </a:r>
            <a:r>
              <a:rPr lang="en-US" altLang="zh-CN" sz="3200" dirty="0" smtClean="0"/>
              <a:t>erver</a:t>
            </a:r>
            <a:endParaRPr lang="en-US" altLang="zh-CN" sz="3200" dirty="0"/>
          </a:p>
        </p:txBody>
      </p:sp>
      <p:sp>
        <p:nvSpPr>
          <p:cNvPr id="12" name="Freeform 58"/>
          <p:cNvSpPr>
            <a:spLocks noEditPoints="1"/>
          </p:cNvSpPr>
          <p:nvPr/>
        </p:nvSpPr>
        <p:spPr bwMode="black">
          <a:xfrm>
            <a:off x="6032296" y="1705536"/>
            <a:ext cx="1024996" cy="1098610"/>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13" name="Freeform 83"/>
          <p:cNvSpPr>
            <a:spLocks noEditPoints="1"/>
          </p:cNvSpPr>
          <p:nvPr/>
        </p:nvSpPr>
        <p:spPr bwMode="black">
          <a:xfrm>
            <a:off x="6035798" y="3465419"/>
            <a:ext cx="1027116" cy="1084254"/>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82751475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Server Benefits</a:t>
            </a:r>
            <a:endParaRPr lang="en-US" dirty="0"/>
          </a:p>
        </p:txBody>
      </p:sp>
      <p:sp>
        <p:nvSpPr>
          <p:cNvPr id="6" name="Content Placeholder 2"/>
          <p:cNvSpPr txBox="1">
            <a:spLocks/>
          </p:cNvSpPr>
          <p:nvPr/>
        </p:nvSpPr>
        <p:spPr>
          <a:xfrm>
            <a:off x="6323013" y="1664932"/>
            <a:ext cx="5345112" cy="3261299"/>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2800" spc="-100" dirty="0" smtClean="0">
                <a:solidFill>
                  <a:schemeClr val="accent2">
                    <a:alpha val="99000"/>
                  </a:schemeClr>
                </a:solidFill>
                <a:latin typeface="Segoe UI Light" pitchFamily="34" charset="0"/>
              </a:rPr>
              <a:t>Server </a:t>
            </a:r>
            <a:r>
              <a:rPr lang="en-US" sz="2800" spc="-100" dirty="0">
                <a:solidFill>
                  <a:schemeClr val="accent2">
                    <a:alpha val="99000"/>
                  </a:schemeClr>
                </a:solidFill>
                <a:latin typeface="Segoe UI Light" pitchFamily="34" charset="0"/>
              </a:rPr>
              <a:t>identity and access control</a:t>
            </a:r>
          </a:p>
          <a:p>
            <a:pPr marL="3175" lvl="1" indent="0" defTabSz="914325">
              <a:spcBef>
                <a:spcPts val="900"/>
              </a:spcBef>
              <a:buNone/>
            </a:pPr>
            <a:r>
              <a:rPr lang="en-US" sz="1600" spc="-51" dirty="0"/>
              <a:t>SQL authentication supported </a:t>
            </a:r>
            <a:r>
              <a:rPr lang="en-US" sz="1600" spc="-51" dirty="0" smtClean="0"/>
              <a:t>(No Integrated authentication)</a:t>
            </a:r>
          </a:p>
          <a:p>
            <a:pPr marL="3175" lvl="1" indent="0" defTabSz="914325">
              <a:spcBef>
                <a:spcPts val="900"/>
              </a:spcBef>
              <a:buNone/>
            </a:pPr>
            <a:r>
              <a:rPr lang="en-US" sz="1600" spc="-51" dirty="0"/>
              <a:t>The Admin login is similar to </a:t>
            </a:r>
            <a:r>
              <a:rPr lang="en-US" sz="1600" b="1" spc="-51" dirty="0" err="1" smtClean="0"/>
              <a:t>sa</a:t>
            </a:r>
            <a:endParaRPr lang="en-US" sz="1600" spc="-51" dirty="0"/>
          </a:p>
          <a:p>
            <a:pPr marL="3175" lvl="1" indent="0" defTabSz="914325">
              <a:spcBef>
                <a:spcPts val="900"/>
              </a:spcBef>
              <a:buNone/>
            </a:pPr>
            <a:r>
              <a:rPr lang="en-US" sz="1600" spc="-51" dirty="0" smtClean="0"/>
              <a:t>Connect </a:t>
            </a:r>
            <a:r>
              <a:rPr lang="en-US" sz="1600" spc="-51" dirty="0"/>
              <a:t>to </a:t>
            </a:r>
            <a:r>
              <a:rPr lang="en-US" sz="1600" b="1" spc="-51" dirty="0"/>
              <a:t>master</a:t>
            </a:r>
            <a:r>
              <a:rPr lang="en-US" sz="1600" spc="-51" dirty="0"/>
              <a:t> to administer </a:t>
            </a:r>
            <a:r>
              <a:rPr lang="en-US" sz="1600" spc="-51" dirty="0" smtClean="0"/>
              <a:t>logins</a:t>
            </a:r>
            <a:endParaRPr lang="en-US" sz="1600" spc="-51" dirty="0"/>
          </a:p>
          <a:p>
            <a:pPr marL="3175" lvl="1" indent="0" defTabSz="914325">
              <a:spcBef>
                <a:spcPts val="900"/>
              </a:spcBef>
              <a:buNone/>
            </a:pPr>
            <a:r>
              <a:rPr lang="en-US" sz="1600" b="1" spc="-51" dirty="0" err="1" smtClean="0"/>
              <a:t>loginmanager</a:t>
            </a:r>
            <a:r>
              <a:rPr lang="en-US" sz="1600" b="1" spc="-51" dirty="0" smtClean="0"/>
              <a:t>:</a:t>
            </a:r>
            <a:r>
              <a:rPr lang="en-US" sz="1600" spc="-51" dirty="0" smtClean="0"/>
              <a:t> </a:t>
            </a:r>
            <a:r>
              <a:rPr lang="en-US" sz="1600" spc="-51" dirty="0"/>
              <a:t>Server-Level security </a:t>
            </a:r>
            <a:r>
              <a:rPr lang="en-US" sz="1600" spc="-51" dirty="0" smtClean="0"/>
              <a:t>role for creating logins</a:t>
            </a:r>
          </a:p>
          <a:p>
            <a:pPr marL="3175" lvl="1" indent="0" defTabSz="914325">
              <a:spcBef>
                <a:spcPts val="900"/>
              </a:spcBef>
              <a:buNone/>
            </a:pPr>
            <a:r>
              <a:rPr lang="en-US" sz="1600" b="1" spc="-51" dirty="0" err="1" smtClean="0"/>
              <a:t>dbmanager</a:t>
            </a:r>
            <a:r>
              <a:rPr lang="en-US" sz="1600" b="1" spc="-51" dirty="0" smtClean="0"/>
              <a:t>:</a:t>
            </a:r>
            <a:r>
              <a:rPr lang="en-US" sz="1600" spc="-51" dirty="0"/>
              <a:t> Server-Level security role </a:t>
            </a:r>
            <a:r>
              <a:rPr lang="en-US" sz="1600" spc="-51" dirty="0" smtClean="0"/>
              <a:t>for creating databases</a:t>
            </a:r>
            <a:endParaRPr lang="en-US" sz="1600" spc="-51" dirty="0"/>
          </a:p>
        </p:txBody>
      </p:sp>
      <p:sp>
        <p:nvSpPr>
          <p:cNvPr id="9" name="Freeform 58"/>
          <p:cNvSpPr>
            <a:spLocks noEditPoints="1"/>
          </p:cNvSpPr>
          <p:nvPr/>
        </p:nvSpPr>
        <p:spPr bwMode="black">
          <a:xfrm>
            <a:off x="1064517" y="1668036"/>
            <a:ext cx="3551570" cy="3806640"/>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287266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bwMode="auto">
          <a:xfrm>
            <a:off x="8072246" y="4168401"/>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pPr>
            <a:endParaRPr lang="en-US" kern="0" dirty="0">
              <a:gradFill>
                <a:gsLst>
                  <a:gs pos="85000">
                    <a:srgbClr val="FFFFFF"/>
                  </a:gs>
                  <a:gs pos="0">
                    <a:srgbClr val="FFFFFF"/>
                  </a:gs>
                </a:gsLst>
                <a:lin ang="5400000" scaled="0"/>
              </a:gradFill>
            </a:endParaRPr>
          </a:p>
        </p:txBody>
      </p:sp>
      <p:sp>
        <p:nvSpPr>
          <p:cNvPr id="61" name="Rectangle 60"/>
          <p:cNvSpPr/>
          <p:nvPr/>
        </p:nvSpPr>
        <p:spPr bwMode="auto">
          <a:xfrm>
            <a:off x="8070725" y="2208992"/>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pPr>
            <a:endParaRPr lang="en-US" sz="2900" kern="0">
              <a:gradFill>
                <a:gsLst>
                  <a:gs pos="85000">
                    <a:srgbClr val="FFFFFF"/>
                  </a:gs>
                  <a:gs pos="0">
                    <a:srgbClr val="FFFFFF"/>
                  </a:gs>
                </a:gsLst>
                <a:lin ang="5400000" scaled="0"/>
              </a:gradFill>
            </a:endParaRPr>
          </a:p>
        </p:txBody>
      </p:sp>
      <p:sp>
        <p:nvSpPr>
          <p:cNvPr id="80" name="Rectangle 79"/>
          <p:cNvSpPr/>
          <p:nvPr/>
        </p:nvSpPr>
        <p:spPr bwMode="auto">
          <a:xfrm>
            <a:off x="6476587" y="4168401"/>
            <a:ext cx="1549840" cy="518916"/>
          </a:xfrm>
          <a:prstGeom prst="rect">
            <a:avLst/>
          </a:prstGeom>
          <a:solidFill>
            <a:schemeClr val="accent6"/>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defRPr/>
            </a:pPr>
            <a:endParaRPr lang="en-US" kern="0" dirty="0">
              <a:gradFill>
                <a:gsLst>
                  <a:gs pos="85000">
                    <a:srgbClr val="FFFFFF"/>
                  </a:gs>
                  <a:gs pos="0">
                    <a:srgbClr val="FFFFFF"/>
                  </a:gs>
                </a:gsLst>
                <a:lin ang="5400000" scaled="0"/>
              </a:gradFill>
            </a:endParaRPr>
          </a:p>
        </p:txBody>
      </p:sp>
      <p:sp>
        <p:nvSpPr>
          <p:cNvPr id="28" name="Rectangle 27"/>
          <p:cNvSpPr/>
          <p:nvPr/>
        </p:nvSpPr>
        <p:spPr bwMode="auto">
          <a:xfrm>
            <a:off x="6476587" y="4168401"/>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pPr>
            <a:endParaRPr lang="en-US" kern="0" dirty="0">
              <a:gradFill>
                <a:gsLst>
                  <a:gs pos="85000">
                    <a:srgbClr val="FFFFFF"/>
                  </a:gs>
                  <a:gs pos="0">
                    <a:srgbClr val="FFFFFF"/>
                  </a:gs>
                </a:gsLst>
                <a:lin ang="5400000" scaled="0"/>
              </a:gradFill>
            </a:endParaRPr>
          </a:p>
        </p:txBody>
      </p:sp>
      <p:sp>
        <p:nvSpPr>
          <p:cNvPr id="29" name="Rectangle 28"/>
          <p:cNvSpPr/>
          <p:nvPr/>
        </p:nvSpPr>
        <p:spPr bwMode="auto">
          <a:xfrm>
            <a:off x="6476587" y="2208992"/>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pPr>
            <a:endParaRPr lang="en-US" sz="2900" kern="0">
              <a:gradFill>
                <a:gsLst>
                  <a:gs pos="85000">
                    <a:srgbClr val="FFFFFF"/>
                  </a:gs>
                  <a:gs pos="0">
                    <a:srgbClr val="FFFFFF"/>
                  </a:gs>
                </a:gsLst>
                <a:lin ang="5400000" scaled="0"/>
              </a:gradFill>
            </a:endParaRPr>
          </a:p>
        </p:txBody>
      </p:sp>
      <p:sp>
        <p:nvSpPr>
          <p:cNvPr id="81" name="Rectangle 80"/>
          <p:cNvSpPr/>
          <p:nvPr/>
        </p:nvSpPr>
        <p:spPr bwMode="auto">
          <a:xfrm>
            <a:off x="8074415" y="0"/>
            <a:ext cx="154984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8" tIns="60944" rIns="121888" bIns="60944" numCol="1" rtlCol="0" anchor="ctr" anchorCtr="0" compatLnSpc="1">
            <a:prstTxWarp prst="textNoShape">
              <a:avLst/>
            </a:prstTxWarp>
          </a:bodyPr>
          <a:lstStyle/>
          <a:p>
            <a:pPr algn="ctr" defTabSz="1218535" fontAlgn="base">
              <a:spcBef>
                <a:spcPct val="0"/>
              </a:spcBef>
              <a:spcAft>
                <a:spcPct val="0"/>
              </a:spcAft>
            </a:pPr>
            <a:endParaRPr lang="en-US" sz="2700">
              <a:gradFill>
                <a:gsLst>
                  <a:gs pos="0">
                    <a:srgbClr val="FFFFFF"/>
                  </a:gs>
                  <a:gs pos="100000">
                    <a:srgbClr val="FFFFFF"/>
                  </a:gs>
                </a:gsLst>
                <a:lin ang="5400000" scaled="0"/>
              </a:gradFill>
            </a:endParaRPr>
          </a:p>
        </p:txBody>
      </p:sp>
      <p:sp>
        <p:nvSpPr>
          <p:cNvPr id="60" name="Rectangle 59"/>
          <p:cNvSpPr/>
          <p:nvPr/>
        </p:nvSpPr>
        <p:spPr bwMode="auto">
          <a:xfrm>
            <a:off x="9666384" y="4168401"/>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0" rIns="121877" bIns="0" numCol="1" rtlCol="0" anchor="ctr" anchorCtr="1" compatLnSpc="1">
            <a:prstTxWarp prst="textNoShape">
              <a:avLst/>
            </a:prstTxWarp>
          </a:bodyPr>
          <a:lstStyle/>
          <a:p>
            <a:pPr defTabSz="914209">
              <a:lnSpc>
                <a:spcPct val="90000"/>
              </a:lnSpc>
              <a:buSzPct val="90000"/>
              <a:defRPr/>
            </a:pPr>
            <a:r>
              <a:rPr lang="en-US" kern="0">
                <a:gradFill>
                  <a:gsLst>
                    <a:gs pos="85000">
                      <a:srgbClr val="FFFFFF"/>
                    </a:gs>
                    <a:gs pos="0">
                      <a:srgbClr val="FFFFFF"/>
                    </a:gs>
                  </a:gsLst>
                  <a:lin ang="5400000" scaled="0"/>
                </a:gradFill>
              </a:rPr>
              <a:t>SaaS</a:t>
            </a:r>
          </a:p>
        </p:txBody>
      </p:sp>
      <p:sp>
        <p:nvSpPr>
          <p:cNvPr id="62" name="Rectangle 61"/>
          <p:cNvSpPr/>
          <p:nvPr/>
        </p:nvSpPr>
        <p:spPr bwMode="auto">
          <a:xfrm>
            <a:off x="9666384" y="2208992"/>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pPr>
            <a:endParaRPr lang="en-US" sz="2900" kern="0">
              <a:gradFill>
                <a:gsLst>
                  <a:gs pos="85000">
                    <a:srgbClr val="FFFFFF"/>
                  </a:gs>
                  <a:gs pos="0">
                    <a:srgbClr val="FFFFFF"/>
                  </a:gs>
                </a:gsLst>
                <a:lin ang="5400000" scaled="0"/>
              </a:gradFill>
            </a:endParaRPr>
          </a:p>
        </p:txBody>
      </p:sp>
      <p:sp>
        <p:nvSpPr>
          <p:cNvPr id="64" name="Rectangle 63"/>
          <p:cNvSpPr/>
          <p:nvPr/>
        </p:nvSpPr>
        <p:spPr bwMode="auto">
          <a:xfrm>
            <a:off x="3289837" y="4168401"/>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121877" tIns="0" rIns="0" bIns="0" numCol="1" rtlCol="0" anchor="ctr" anchorCtr="1" compatLnSpc="1">
            <a:prstTxWarp prst="textNoShape">
              <a:avLst/>
            </a:prstTxWarp>
          </a:bodyPr>
          <a:lstStyle/>
          <a:p>
            <a:pPr algn="ctr" defTabSz="914209">
              <a:buSzPct val="90000"/>
              <a:defRPr/>
            </a:pPr>
            <a:r>
              <a:rPr lang="en-US" kern="0" dirty="0">
                <a:gradFill>
                  <a:gsLst>
                    <a:gs pos="85000">
                      <a:srgbClr val="FFFFFF"/>
                    </a:gs>
                    <a:gs pos="0">
                      <a:srgbClr val="FFFFFF"/>
                    </a:gs>
                  </a:gsLst>
                  <a:lin ang="5400000" scaled="0"/>
                </a:gradFill>
              </a:rPr>
              <a:t>Physical</a:t>
            </a:r>
          </a:p>
        </p:txBody>
      </p:sp>
      <p:sp>
        <p:nvSpPr>
          <p:cNvPr id="65" name="Rectangle 64"/>
          <p:cNvSpPr/>
          <p:nvPr/>
        </p:nvSpPr>
        <p:spPr bwMode="auto">
          <a:xfrm>
            <a:off x="3288316" y="2208992"/>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pPr>
            <a:endParaRPr lang="en-US" sz="2900" kern="0">
              <a:gradFill>
                <a:gsLst>
                  <a:gs pos="85000">
                    <a:srgbClr val="FFFFFF"/>
                  </a:gs>
                  <a:gs pos="0">
                    <a:srgbClr val="FFFFFF"/>
                  </a:gs>
                </a:gsLst>
                <a:lin ang="5400000" scaled="0"/>
              </a:gradFill>
            </a:endParaRPr>
          </a:p>
        </p:txBody>
      </p:sp>
      <p:pic>
        <p:nvPicPr>
          <p:cNvPr id="72" name="Picture 2" descr="\\MAGNUM\Projects\Microsoft\Cloud Power FY12\Design\Icons\PNGs\Web.png"/>
          <p:cNvPicPr>
            <a:picLocks noChangeAspect="1" noChangeArrowheads="1"/>
          </p:cNvPicPr>
          <p:nvPr/>
        </p:nvPicPr>
        <p:blipFill rotWithShape="1">
          <a:blip r:embed="rId3" cstate="print">
            <a:lum bright="100000"/>
          </a:blip>
          <a:srcRect t="1" b="-1316"/>
          <a:stretch/>
        </p:blipFill>
        <p:spPr bwMode="auto">
          <a:xfrm>
            <a:off x="9831922" y="2535042"/>
            <a:ext cx="676969" cy="685872"/>
          </a:xfrm>
          <a:prstGeom prst="rect">
            <a:avLst/>
          </a:prstGeom>
          <a:noFill/>
        </p:spPr>
      </p:pic>
      <p:sp>
        <p:nvSpPr>
          <p:cNvPr id="76" name="Rectangle 75"/>
          <p:cNvSpPr/>
          <p:nvPr/>
        </p:nvSpPr>
        <p:spPr bwMode="auto">
          <a:xfrm>
            <a:off x="4883973" y="4168399"/>
            <a:ext cx="1549840" cy="518916"/>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914209">
              <a:lnSpc>
                <a:spcPct val="90000"/>
              </a:lnSpc>
              <a:buSzPct val="90000"/>
              <a:defRPr/>
            </a:pPr>
            <a:r>
              <a:rPr lang="en-US" kern="0" dirty="0">
                <a:gradFill>
                  <a:gsLst>
                    <a:gs pos="85000">
                      <a:srgbClr val="FFFFFF"/>
                    </a:gs>
                    <a:gs pos="0">
                      <a:srgbClr val="FFFFFF"/>
                    </a:gs>
                  </a:gsLst>
                  <a:lin ang="5400000" scaled="0"/>
                </a:gradFill>
              </a:rPr>
              <a:t>Virtual</a:t>
            </a:r>
          </a:p>
        </p:txBody>
      </p:sp>
      <p:sp>
        <p:nvSpPr>
          <p:cNvPr id="77" name="Rectangle 76"/>
          <p:cNvSpPr/>
          <p:nvPr/>
        </p:nvSpPr>
        <p:spPr bwMode="auto">
          <a:xfrm>
            <a:off x="4882452" y="2208992"/>
            <a:ext cx="1549840" cy="1908524"/>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57" tIns="243757" rIns="121877" bIns="60936" numCol="1" rtlCol="0" anchor="t" anchorCtr="0" compatLnSpc="1">
            <a:prstTxWarp prst="textNoShape">
              <a:avLst/>
            </a:prstTxWarp>
          </a:bodyPr>
          <a:lstStyle/>
          <a:p>
            <a:pPr defTabSz="914209">
              <a:lnSpc>
                <a:spcPct val="90000"/>
              </a:lnSpc>
              <a:buSzPct val="90000"/>
            </a:pPr>
            <a:endParaRPr lang="en-US" sz="2900" kern="0">
              <a:gradFill>
                <a:gsLst>
                  <a:gs pos="85000">
                    <a:srgbClr val="FFFFFF"/>
                  </a:gs>
                  <a:gs pos="0">
                    <a:srgbClr val="FFFFFF"/>
                  </a:gs>
                </a:gsLst>
                <a:lin ang="5400000" scaled="0"/>
              </a:gradFill>
            </a:endParaRPr>
          </a:p>
        </p:txBody>
      </p:sp>
      <p:sp>
        <p:nvSpPr>
          <p:cNvPr id="5" name="Title 4"/>
          <p:cNvSpPr>
            <a:spLocks noGrp="1"/>
          </p:cNvSpPr>
          <p:nvPr>
            <p:ph type="title"/>
          </p:nvPr>
        </p:nvSpPr>
        <p:spPr>
          <a:xfrm>
            <a:off x="519113" y="228600"/>
            <a:ext cx="11149013" cy="1994392"/>
          </a:xfrm>
        </p:spPr>
        <p:txBody>
          <a:bodyPr/>
          <a:lstStyle/>
          <a:p>
            <a:r>
              <a:rPr lang="en-US" sz="4800" dirty="0" smtClean="0"/>
              <a:t>A Continuous Offering </a:t>
            </a:r>
            <a:br>
              <a:rPr lang="en-US" sz="4800" dirty="0" smtClean="0"/>
            </a:br>
            <a:r>
              <a:rPr lang="en-US" sz="4800" dirty="0" smtClean="0"/>
              <a:t>		From Private To </a:t>
            </a:r>
            <a:br>
              <a:rPr lang="en-US" sz="4800" dirty="0" smtClean="0"/>
            </a:br>
            <a:r>
              <a:rPr lang="en-US" sz="4800" dirty="0" smtClean="0"/>
              <a:t>			Public Cloud</a:t>
            </a:r>
            <a:endParaRPr lang="en-US" sz="4800" dirty="0"/>
          </a:p>
        </p:txBody>
      </p:sp>
      <p:sp>
        <p:nvSpPr>
          <p:cNvPr id="31" name="Freeform 6"/>
          <p:cNvSpPr>
            <a:spLocks noChangeAspect="1" noEditPoints="1"/>
          </p:cNvSpPr>
          <p:nvPr/>
        </p:nvSpPr>
        <p:spPr bwMode="auto">
          <a:xfrm>
            <a:off x="3725649" y="2719471"/>
            <a:ext cx="675171" cy="887563"/>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bg1"/>
          </a:solidFill>
          <a:ln>
            <a:noFill/>
          </a:ln>
        </p:spPr>
        <p:txBody>
          <a:bodyPr vert="horz" wrap="square" lIns="121899" tIns="60949" rIns="121899" bIns="60949" numCol="1" anchor="t" anchorCtr="0" compatLnSpc="1">
            <a:prstTxWarp prst="textNoShape">
              <a:avLst/>
            </a:prstTxWarp>
          </a:bodyPr>
          <a:lstStyle/>
          <a:p>
            <a:endParaRPr lang="en-US"/>
          </a:p>
        </p:txBody>
      </p:sp>
      <p:sp>
        <p:nvSpPr>
          <p:cNvPr id="33" name="Freeform 17"/>
          <p:cNvSpPr>
            <a:spLocks noEditPoints="1"/>
          </p:cNvSpPr>
          <p:nvPr/>
        </p:nvSpPr>
        <p:spPr bwMode="auto">
          <a:xfrm>
            <a:off x="5223852" y="2725866"/>
            <a:ext cx="867039" cy="874773"/>
          </a:xfrm>
          <a:custGeom>
            <a:avLst/>
            <a:gdLst>
              <a:gd name="T0" fmla="*/ 57 w 293"/>
              <a:gd name="T1" fmla="*/ 195 h 296"/>
              <a:gd name="T2" fmla="*/ 112 w 293"/>
              <a:gd name="T3" fmla="*/ 187 h 296"/>
              <a:gd name="T4" fmla="*/ 229 w 293"/>
              <a:gd name="T5" fmla="*/ 213 h 296"/>
              <a:gd name="T6" fmla="*/ 44 w 293"/>
              <a:gd name="T7" fmla="*/ 120 h 296"/>
              <a:gd name="T8" fmla="*/ 61 w 293"/>
              <a:gd name="T9" fmla="*/ 101 h 296"/>
              <a:gd name="T10" fmla="*/ 44 w 293"/>
              <a:gd name="T11" fmla="*/ 217 h 296"/>
              <a:gd name="T12" fmla="*/ 52 w 293"/>
              <a:gd name="T13" fmla="*/ 236 h 296"/>
              <a:gd name="T14" fmla="*/ 183 w 293"/>
              <a:gd name="T15" fmla="*/ 236 h 296"/>
              <a:gd name="T16" fmla="*/ 223 w 293"/>
              <a:gd name="T17" fmla="*/ 244 h 296"/>
              <a:gd name="T18" fmla="*/ 229 w 293"/>
              <a:gd name="T19" fmla="*/ 179 h 296"/>
              <a:gd name="T20" fmla="*/ 223 w 293"/>
              <a:gd name="T21" fmla="*/ 143 h 296"/>
              <a:gd name="T22" fmla="*/ 32 w 293"/>
              <a:gd name="T23" fmla="*/ 139 h 296"/>
              <a:gd name="T24" fmla="*/ 56 w 293"/>
              <a:gd name="T25" fmla="*/ 142 h 296"/>
              <a:gd name="T26" fmla="*/ 179 w 293"/>
              <a:gd name="T27" fmla="*/ 150 h 296"/>
              <a:gd name="T28" fmla="*/ 57 w 293"/>
              <a:gd name="T29" fmla="*/ 60 h 296"/>
              <a:gd name="T30" fmla="*/ 112 w 293"/>
              <a:gd name="T31" fmla="*/ 52 h 296"/>
              <a:gd name="T32" fmla="*/ 261 w 293"/>
              <a:gd name="T33" fmla="*/ 194 h 296"/>
              <a:gd name="T34" fmla="*/ 277 w 293"/>
              <a:gd name="T35" fmla="*/ 147 h 296"/>
              <a:gd name="T36" fmla="*/ 246 w 293"/>
              <a:gd name="T37" fmla="*/ 279 h 296"/>
              <a:gd name="T38" fmla="*/ 261 w 293"/>
              <a:gd name="T39" fmla="*/ 254 h 296"/>
              <a:gd name="T40" fmla="*/ 223 w 293"/>
              <a:gd name="T41" fmla="*/ 87 h 296"/>
              <a:gd name="T42" fmla="*/ 253 w 293"/>
              <a:gd name="T43" fmla="*/ 254 h 296"/>
              <a:gd name="T44" fmla="*/ 79 w 293"/>
              <a:gd name="T45" fmla="*/ 272 h 296"/>
              <a:gd name="T46" fmla="*/ 43 w 293"/>
              <a:gd name="T47" fmla="*/ 23 h 296"/>
              <a:gd name="T48" fmla="*/ 226 w 293"/>
              <a:gd name="T49" fmla="*/ 109 h 296"/>
              <a:gd name="T50" fmla="*/ 4 w 293"/>
              <a:gd name="T51" fmla="*/ 96 h 296"/>
              <a:gd name="T52" fmla="*/ 61 w 293"/>
              <a:gd name="T53" fmla="*/ 4 h 296"/>
              <a:gd name="T54" fmla="*/ 4 w 293"/>
              <a:gd name="T55" fmla="*/ 24 h 296"/>
              <a:gd name="T56" fmla="*/ 69 w 293"/>
              <a:gd name="T57" fmla="*/ 0 h 296"/>
              <a:gd name="T58" fmla="*/ 0 w 293"/>
              <a:gd name="T59" fmla="*/ 56 h 296"/>
              <a:gd name="T60" fmla="*/ 4 w 293"/>
              <a:gd name="T61" fmla="*/ 42 h 296"/>
              <a:gd name="T62" fmla="*/ 4 w 293"/>
              <a:gd name="T63" fmla="*/ 72 h 296"/>
              <a:gd name="T64" fmla="*/ 109 w 293"/>
              <a:gd name="T65" fmla="*/ 0 h 296"/>
              <a:gd name="T66" fmla="*/ 259 w 293"/>
              <a:gd name="T67" fmla="*/ 61 h 296"/>
              <a:gd name="T68" fmla="*/ 274 w 293"/>
              <a:gd name="T69" fmla="*/ 89 h 296"/>
              <a:gd name="T70" fmla="*/ 243 w 293"/>
              <a:gd name="T71" fmla="*/ 33 h 296"/>
              <a:gd name="T72" fmla="*/ 205 w 293"/>
              <a:gd name="T73" fmla="*/ 4 h 296"/>
              <a:gd name="T74" fmla="*/ 172 w 293"/>
              <a:gd name="T75" fmla="*/ 0 h 296"/>
              <a:gd name="T76" fmla="*/ 210 w 293"/>
              <a:gd name="T77" fmla="*/ 11 h 296"/>
              <a:gd name="T78" fmla="*/ 291 w 293"/>
              <a:gd name="T79" fmla="*/ 142 h 296"/>
              <a:gd name="T80" fmla="*/ 234 w 293"/>
              <a:gd name="T81" fmla="*/ 292 h 296"/>
              <a:gd name="T82" fmla="*/ 218 w 293"/>
              <a:gd name="T83" fmla="*/ 292 h 296"/>
              <a:gd name="T84" fmla="*/ 171 w 293"/>
              <a:gd name="T85" fmla="*/ 292 h 296"/>
              <a:gd name="T86" fmla="*/ 203 w 293"/>
              <a:gd name="T87" fmla="*/ 292 h 296"/>
              <a:gd name="T88" fmla="*/ 281 w 293"/>
              <a:gd name="T89" fmla="*/ 284 h 296"/>
              <a:gd name="T90" fmla="*/ 293 w 293"/>
              <a:gd name="T91" fmla="*/ 175 h 296"/>
              <a:gd name="T92" fmla="*/ 282 w 293"/>
              <a:gd name="T93" fmla="*/ 120 h 296"/>
              <a:gd name="T94" fmla="*/ 283 w 293"/>
              <a:gd name="T95" fmla="*/ 276 h 296"/>
              <a:gd name="T96" fmla="*/ 288 w 293"/>
              <a:gd name="T97" fmla="*/ 262 h 296"/>
              <a:gd name="T98" fmla="*/ 289 w 293"/>
              <a:gd name="T99" fmla="*/ 246 h 296"/>
              <a:gd name="T100" fmla="*/ 4 w 293"/>
              <a:gd name="T101" fmla="*/ 215 h 296"/>
              <a:gd name="T102" fmla="*/ 4 w 293"/>
              <a:gd name="T103" fmla="*/ 247 h 296"/>
              <a:gd name="T104" fmla="*/ 4 w 293"/>
              <a:gd name="T105" fmla="*/ 183 h 296"/>
              <a:gd name="T106" fmla="*/ 4 w 293"/>
              <a:gd name="T107" fmla="*/ 104 h 296"/>
              <a:gd name="T108" fmla="*/ 4 w 293"/>
              <a:gd name="T109" fmla="*/ 151 h 296"/>
              <a:gd name="T110" fmla="*/ 51 w 293"/>
              <a:gd name="T111" fmla="*/ 296 h 296"/>
              <a:gd name="T112" fmla="*/ 67 w 293"/>
              <a:gd name="T113" fmla="*/ 296 h 296"/>
              <a:gd name="T114" fmla="*/ 20 w 293"/>
              <a:gd name="T115" fmla="*/ 290 h 296"/>
              <a:gd name="T116" fmla="*/ 43 w 293"/>
              <a:gd name="T117" fmla="*/ 29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3" h="296">
                <a:moveTo>
                  <a:pt x="187" y="172"/>
                </a:moveTo>
                <a:cubicBezTo>
                  <a:pt x="44" y="172"/>
                  <a:pt x="44" y="172"/>
                  <a:pt x="44" y="172"/>
                </a:cubicBezTo>
                <a:cubicBezTo>
                  <a:pt x="38" y="172"/>
                  <a:pt x="32" y="178"/>
                  <a:pt x="32" y="184"/>
                </a:cubicBezTo>
                <a:cubicBezTo>
                  <a:pt x="32" y="198"/>
                  <a:pt x="32" y="198"/>
                  <a:pt x="32" y="198"/>
                </a:cubicBezTo>
                <a:cubicBezTo>
                  <a:pt x="32" y="205"/>
                  <a:pt x="38" y="210"/>
                  <a:pt x="44" y="210"/>
                </a:cubicBezTo>
                <a:cubicBezTo>
                  <a:pt x="187" y="210"/>
                  <a:pt x="187" y="210"/>
                  <a:pt x="187" y="210"/>
                </a:cubicBezTo>
                <a:cubicBezTo>
                  <a:pt x="194" y="210"/>
                  <a:pt x="199" y="205"/>
                  <a:pt x="199" y="198"/>
                </a:cubicBezTo>
                <a:cubicBezTo>
                  <a:pt x="199" y="184"/>
                  <a:pt x="199" y="184"/>
                  <a:pt x="199" y="184"/>
                </a:cubicBezTo>
                <a:cubicBezTo>
                  <a:pt x="199" y="178"/>
                  <a:pt x="194" y="172"/>
                  <a:pt x="187" y="172"/>
                </a:cubicBezTo>
                <a:close/>
                <a:moveTo>
                  <a:pt x="57" y="195"/>
                </a:moveTo>
                <a:cubicBezTo>
                  <a:pt x="56" y="195"/>
                  <a:pt x="56" y="195"/>
                  <a:pt x="56" y="195"/>
                </a:cubicBezTo>
                <a:cubicBezTo>
                  <a:pt x="54" y="195"/>
                  <a:pt x="52" y="193"/>
                  <a:pt x="52" y="191"/>
                </a:cubicBezTo>
                <a:cubicBezTo>
                  <a:pt x="52" y="189"/>
                  <a:pt x="54" y="187"/>
                  <a:pt x="56" y="187"/>
                </a:cubicBezTo>
                <a:cubicBezTo>
                  <a:pt x="57" y="187"/>
                  <a:pt x="57" y="187"/>
                  <a:pt x="57" y="187"/>
                </a:cubicBezTo>
                <a:cubicBezTo>
                  <a:pt x="59" y="187"/>
                  <a:pt x="61" y="189"/>
                  <a:pt x="61" y="191"/>
                </a:cubicBezTo>
                <a:cubicBezTo>
                  <a:pt x="61" y="193"/>
                  <a:pt x="59" y="195"/>
                  <a:pt x="57" y="195"/>
                </a:cubicBezTo>
                <a:close/>
                <a:moveTo>
                  <a:pt x="179" y="195"/>
                </a:moveTo>
                <a:cubicBezTo>
                  <a:pt x="112" y="195"/>
                  <a:pt x="112" y="195"/>
                  <a:pt x="112" y="195"/>
                </a:cubicBezTo>
                <a:cubicBezTo>
                  <a:pt x="110" y="195"/>
                  <a:pt x="108" y="193"/>
                  <a:pt x="108" y="191"/>
                </a:cubicBezTo>
                <a:cubicBezTo>
                  <a:pt x="108" y="189"/>
                  <a:pt x="110" y="187"/>
                  <a:pt x="112" y="187"/>
                </a:cubicBezTo>
                <a:cubicBezTo>
                  <a:pt x="179" y="187"/>
                  <a:pt x="179" y="187"/>
                  <a:pt x="179" y="187"/>
                </a:cubicBezTo>
                <a:cubicBezTo>
                  <a:pt x="181" y="187"/>
                  <a:pt x="183" y="189"/>
                  <a:pt x="183" y="191"/>
                </a:cubicBezTo>
                <a:cubicBezTo>
                  <a:pt x="183" y="193"/>
                  <a:pt x="181" y="195"/>
                  <a:pt x="179" y="195"/>
                </a:cubicBezTo>
                <a:close/>
                <a:moveTo>
                  <a:pt x="241" y="218"/>
                </a:moveTo>
                <a:cubicBezTo>
                  <a:pt x="241" y="208"/>
                  <a:pt x="241" y="208"/>
                  <a:pt x="241" y="208"/>
                </a:cubicBezTo>
                <a:cubicBezTo>
                  <a:pt x="241" y="203"/>
                  <a:pt x="237" y="199"/>
                  <a:pt x="232" y="199"/>
                </a:cubicBezTo>
                <a:cubicBezTo>
                  <a:pt x="223" y="199"/>
                  <a:pt x="223" y="199"/>
                  <a:pt x="223" y="199"/>
                </a:cubicBezTo>
                <a:cubicBezTo>
                  <a:pt x="223" y="210"/>
                  <a:pt x="223" y="210"/>
                  <a:pt x="223" y="210"/>
                </a:cubicBezTo>
                <a:cubicBezTo>
                  <a:pt x="226" y="210"/>
                  <a:pt x="226" y="210"/>
                  <a:pt x="226" y="210"/>
                </a:cubicBezTo>
                <a:cubicBezTo>
                  <a:pt x="228" y="210"/>
                  <a:pt x="229" y="212"/>
                  <a:pt x="229" y="213"/>
                </a:cubicBezTo>
                <a:cubicBezTo>
                  <a:pt x="229" y="215"/>
                  <a:pt x="228" y="216"/>
                  <a:pt x="226" y="216"/>
                </a:cubicBezTo>
                <a:cubicBezTo>
                  <a:pt x="223" y="216"/>
                  <a:pt x="223" y="216"/>
                  <a:pt x="223" y="216"/>
                </a:cubicBezTo>
                <a:cubicBezTo>
                  <a:pt x="223" y="227"/>
                  <a:pt x="223" y="227"/>
                  <a:pt x="223" y="227"/>
                </a:cubicBezTo>
                <a:cubicBezTo>
                  <a:pt x="232" y="227"/>
                  <a:pt x="232" y="227"/>
                  <a:pt x="232" y="227"/>
                </a:cubicBezTo>
                <a:cubicBezTo>
                  <a:pt x="237" y="227"/>
                  <a:pt x="241" y="223"/>
                  <a:pt x="241" y="218"/>
                </a:cubicBezTo>
                <a:close/>
                <a:moveTo>
                  <a:pt x="187" y="82"/>
                </a:moveTo>
                <a:cubicBezTo>
                  <a:pt x="44" y="82"/>
                  <a:pt x="44" y="82"/>
                  <a:pt x="44" y="82"/>
                </a:cubicBezTo>
                <a:cubicBezTo>
                  <a:pt x="38" y="82"/>
                  <a:pt x="32" y="88"/>
                  <a:pt x="32" y="94"/>
                </a:cubicBezTo>
                <a:cubicBezTo>
                  <a:pt x="32" y="108"/>
                  <a:pt x="32" y="108"/>
                  <a:pt x="32" y="108"/>
                </a:cubicBezTo>
                <a:cubicBezTo>
                  <a:pt x="32" y="115"/>
                  <a:pt x="38" y="120"/>
                  <a:pt x="44" y="120"/>
                </a:cubicBezTo>
                <a:cubicBezTo>
                  <a:pt x="187" y="120"/>
                  <a:pt x="187" y="120"/>
                  <a:pt x="187" y="120"/>
                </a:cubicBezTo>
                <a:cubicBezTo>
                  <a:pt x="194" y="120"/>
                  <a:pt x="199" y="115"/>
                  <a:pt x="199" y="108"/>
                </a:cubicBezTo>
                <a:cubicBezTo>
                  <a:pt x="199" y="94"/>
                  <a:pt x="199" y="94"/>
                  <a:pt x="199" y="94"/>
                </a:cubicBezTo>
                <a:cubicBezTo>
                  <a:pt x="199" y="88"/>
                  <a:pt x="194" y="82"/>
                  <a:pt x="187" y="82"/>
                </a:cubicBezTo>
                <a:close/>
                <a:moveTo>
                  <a:pt x="57" y="105"/>
                </a:moveTo>
                <a:cubicBezTo>
                  <a:pt x="56" y="105"/>
                  <a:pt x="56" y="105"/>
                  <a:pt x="56" y="105"/>
                </a:cubicBezTo>
                <a:cubicBezTo>
                  <a:pt x="54" y="105"/>
                  <a:pt x="52" y="103"/>
                  <a:pt x="52" y="101"/>
                </a:cubicBezTo>
                <a:cubicBezTo>
                  <a:pt x="52" y="99"/>
                  <a:pt x="54" y="97"/>
                  <a:pt x="56" y="97"/>
                </a:cubicBezTo>
                <a:cubicBezTo>
                  <a:pt x="57" y="97"/>
                  <a:pt x="57" y="97"/>
                  <a:pt x="57" y="97"/>
                </a:cubicBezTo>
                <a:cubicBezTo>
                  <a:pt x="59" y="97"/>
                  <a:pt x="61" y="99"/>
                  <a:pt x="61" y="101"/>
                </a:cubicBezTo>
                <a:cubicBezTo>
                  <a:pt x="61" y="103"/>
                  <a:pt x="59" y="105"/>
                  <a:pt x="57" y="105"/>
                </a:cubicBezTo>
                <a:close/>
                <a:moveTo>
                  <a:pt x="179" y="105"/>
                </a:moveTo>
                <a:cubicBezTo>
                  <a:pt x="112" y="105"/>
                  <a:pt x="112" y="105"/>
                  <a:pt x="112" y="105"/>
                </a:cubicBezTo>
                <a:cubicBezTo>
                  <a:pt x="110" y="105"/>
                  <a:pt x="108" y="103"/>
                  <a:pt x="108" y="101"/>
                </a:cubicBezTo>
                <a:cubicBezTo>
                  <a:pt x="108" y="99"/>
                  <a:pt x="110" y="97"/>
                  <a:pt x="112" y="97"/>
                </a:cubicBezTo>
                <a:cubicBezTo>
                  <a:pt x="179" y="97"/>
                  <a:pt x="179" y="97"/>
                  <a:pt x="179" y="97"/>
                </a:cubicBezTo>
                <a:cubicBezTo>
                  <a:pt x="181" y="97"/>
                  <a:pt x="183" y="99"/>
                  <a:pt x="183" y="101"/>
                </a:cubicBezTo>
                <a:cubicBezTo>
                  <a:pt x="183" y="103"/>
                  <a:pt x="181" y="105"/>
                  <a:pt x="179" y="105"/>
                </a:cubicBezTo>
                <a:close/>
                <a:moveTo>
                  <a:pt x="187" y="217"/>
                </a:moveTo>
                <a:cubicBezTo>
                  <a:pt x="44" y="217"/>
                  <a:pt x="44" y="217"/>
                  <a:pt x="44" y="217"/>
                </a:cubicBezTo>
                <a:cubicBezTo>
                  <a:pt x="38" y="217"/>
                  <a:pt x="32" y="223"/>
                  <a:pt x="32" y="229"/>
                </a:cubicBezTo>
                <a:cubicBezTo>
                  <a:pt x="32" y="243"/>
                  <a:pt x="32" y="243"/>
                  <a:pt x="32" y="243"/>
                </a:cubicBezTo>
                <a:cubicBezTo>
                  <a:pt x="32" y="250"/>
                  <a:pt x="38" y="255"/>
                  <a:pt x="44" y="255"/>
                </a:cubicBezTo>
                <a:cubicBezTo>
                  <a:pt x="187" y="255"/>
                  <a:pt x="187" y="255"/>
                  <a:pt x="187" y="255"/>
                </a:cubicBezTo>
                <a:cubicBezTo>
                  <a:pt x="194" y="255"/>
                  <a:pt x="199" y="250"/>
                  <a:pt x="199" y="243"/>
                </a:cubicBezTo>
                <a:cubicBezTo>
                  <a:pt x="199" y="229"/>
                  <a:pt x="199" y="229"/>
                  <a:pt x="199" y="229"/>
                </a:cubicBezTo>
                <a:cubicBezTo>
                  <a:pt x="199" y="223"/>
                  <a:pt x="194" y="217"/>
                  <a:pt x="187" y="217"/>
                </a:cubicBezTo>
                <a:close/>
                <a:moveTo>
                  <a:pt x="57" y="240"/>
                </a:moveTo>
                <a:cubicBezTo>
                  <a:pt x="56" y="240"/>
                  <a:pt x="56" y="240"/>
                  <a:pt x="56" y="240"/>
                </a:cubicBezTo>
                <a:cubicBezTo>
                  <a:pt x="54" y="240"/>
                  <a:pt x="52" y="238"/>
                  <a:pt x="52" y="236"/>
                </a:cubicBezTo>
                <a:cubicBezTo>
                  <a:pt x="52" y="234"/>
                  <a:pt x="54" y="232"/>
                  <a:pt x="56" y="232"/>
                </a:cubicBezTo>
                <a:cubicBezTo>
                  <a:pt x="57" y="232"/>
                  <a:pt x="57" y="232"/>
                  <a:pt x="57" y="232"/>
                </a:cubicBezTo>
                <a:cubicBezTo>
                  <a:pt x="59" y="232"/>
                  <a:pt x="61" y="234"/>
                  <a:pt x="61" y="236"/>
                </a:cubicBezTo>
                <a:cubicBezTo>
                  <a:pt x="61" y="238"/>
                  <a:pt x="59" y="240"/>
                  <a:pt x="57" y="240"/>
                </a:cubicBezTo>
                <a:close/>
                <a:moveTo>
                  <a:pt x="179" y="240"/>
                </a:moveTo>
                <a:cubicBezTo>
                  <a:pt x="112" y="240"/>
                  <a:pt x="112" y="240"/>
                  <a:pt x="112" y="240"/>
                </a:cubicBezTo>
                <a:cubicBezTo>
                  <a:pt x="110" y="240"/>
                  <a:pt x="108" y="238"/>
                  <a:pt x="108" y="236"/>
                </a:cubicBezTo>
                <a:cubicBezTo>
                  <a:pt x="108" y="234"/>
                  <a:pt x="110" y="232"/>
                  <a:pt x="112" y="232"/>
                </a:cubicBezTo>
                <a:cubicBezTo>
                  <a:pt x="179" y="232"/>
                  <a:pt x="179" y="232"/>
                  <a:pt x="179" y="232"/>
                </a:cubicBezTo>
                <a:cubicBezTo>
                  <a:pt x="181" y="232"/>
                  <a:pt x="183" y="234"/>
                  <a:pt x="183" y="236"/>
                </a:cubicBezTo>
                <a:cubicBezTo>
                  <a:pt x="183" y="238"/>
                  <a:pt x="181" y="240"/>
                  <a:pt x="179" y="240"/>
                </a:cubicBezTo>
                <a:close/>
                <a:moveTo>
                  <a:pt x="226" y="250"/>
                </a:moveTo>
                <a:cubicBezTo>
                  <a:pt x="223" y="250"/>
                  <a:pt x="223" y="250"/>
                  <a:pt x="223" y="250"/>
                </a:cubicBezTo>
                <a:cubicBezTo>
                  <a:pt x="222" y="254"/>
                  <a:pt x="221" y="258"/>
                  <a:pt x="219" y="261"/>
                </a:cubicBezTo>
                <a:cubicBezTo>
                  <a:pt x="232" y="261"/>
                  <a:pt x="232" y="261"/>
                  <a:pt x="232" y="261"/>
                </a:cubicBezTo>
                <a:cubicBezTo>
                  <a:pt x="237" y="261"/>
                  <a:pt x="241" y="257"/>
                  <a:pt x="241" y="252"/>
                </a:cubicBezTo>
                <a:cubicBezTo>
                  <a:pt x="241" y="242"/>
                  <a:pt x="241" y="242"/>
                  <a:pt x="241" y="242"/>
                </a:cubicBezTo>
                <a:cubicBezTo>
                  <a:pt x="241" y="237"/>
                  <a:pt x="237" y="233"/>
                  <a:pt x="232" y="233"/>
                </a:cubicBezTo>
                <a:cubicBezTo>
                  <a:pt x="223" y="233"/>
                  <a:pt x="223" y="233"/>
                  <a:pt x="223" y="233"/>
                </a:cubicBezTo>
                <a:cubicBezTo>
                  <a:pt x="223" y="244"/>
                  <a:pt x="223" y="244"/>
                  <a:pt x="223" y="244"/>
                </a:cubicBezTo>
                <a:cubicBezTo>
                  <a:pt x="226" y="244"/>
                  <a:pt x="226" y="244"/>
                  <a:pt x="226" y="244"/>
                </a:cubicBezTo>
                <a:cubicBezTo>
                  <a:pt x="228" y="244"/>
                  <a:pt x="229" y="245"/>
                  <a:pt x="229" y="247"/>
                </a:cubicBezTo>
                <a:cubicBezTo>
                  <a:pt x="229" y="249"/>
                  <a:pt x="228" y="250"/>
                  <a:pt x="226" y="250"/>
                </a:cubicBezTo>
                <a:close/>
                <a:moveTo>
                  <a:pt x="241" y="185"/>
                </a:moveTo>
                <a:cubicBezTo>
                  <a:pt x="241" y="174"/>
                  <a:pt x="241" y="174"/>
                  <a:pt x="241" y="174"/>
                </a:cubicBezTo>
                <a:cubicBezTo>
                  <a:pt x="241" y="169"/>
                  <a:pt x="237" y="165"/>
                  <a:pt x="232" y="165"/>
                </a:cubicBezTo>
                <a:cubicBezTo>
                  <a:pt x="223" y="165"/>
                  <a:pt x="223" y="165"/>
                  <a:pt x="223" y="165"/>
                </a:cubicBezTo>
                <a:cubicBezTo>
                  <a:pt x="223" y="176"/>
                  <a:pt x="223" y="176"/>
                  <a:pt x="223" y="176"/>
                </a:cubicBezTo>
                <a:cubicBezTo>
                  <a:pt x="226" y="176"/>
                  <a:pt x="226" y="176"/>
                  <a:pt x="226" y="176"/>
                </a:cubicBezTo>
                <a:cubicBezTo>
                  <a:pt x="228" y="176"/>
                  <a:pt x="229" y="178"/>
                  <a:pt x="229" y="179"/>
                </a:cubicBezTo>
                <a:cubicBezTo>
                  <a:pt x="229" y="181"/>
                  <a:pt x="228" y="182"/>
                  <a:pt x="226" y="182"/>
                </a:cubicBezTo>
                <a:cubicBezTo>
                  <a:pt x="223" y="182"/>
                  <a:pt x="223" y="182"/>
                  <a:pt x="223" y="182"/>
                </a:cubicBezTo>
                <a:cubicBezTo>
                  <a:pt x="223" y="194"/>
                  <a:pt x="223" y="194"/>
                  <a:pt x="223" y="194"/>
                </a:cubicBezTo>
                <a:cubicBezTo>
                  <a:pt x="232" y="194"/>
                  <a:pt x="232" y="194"/>
                  <a:pt x="232" y="194"/>
                </a:cubicBezTo>
                <a:cubicBezTo>
                  <a:pt x="237" y="194"/>
                  <a:pt x="241" y="190"/>
                  <a:pt x="241" y="185"/>
                </a:cubicBezTo>
                <a:close/>
                <a:moveTo>
                  <a:pt x="241" y="151"/>
                </a:moveTo>
                <a:cubicBezTo>
                  <a:pt x="241" y="141"/>
                  <a:pt x="241" y="141"/>
                  <a:pt x="241" y="141"/>
                </a:cubicBezTo>
                <a:cubicBezTo>
                  <a:pt x="241" y="136"/>
                  <a:pt x="237" y="132"/>
                  <a:pt x="232" y="132"/>
                </a:cubicBezTo>
                <a:cubicBezTo>
                  <a:pt x="223" y="132"/>
                  <a:pt x="223" y="132"/>
                  <a:pt x="223" y="132"/>
                </a:cubicBezTo>
                <a:cubicBezTo>
                  <a:pt x="223" y="143"/>
                  <a:pt x="223" y="143"/>
                  <a:pt x="223" y="143"/>
                </a:cubicBezTo>
                <a:cubicBezTo>
                  <a:pt x="226" y="143"/>
                  <a:pt x="226" y="143"/>
                  <a:pt x="226" y="143"/>
                </a:cubicBezTo>
                <a:cubicBezTo>
                  <a:pt x="228" y="143"/>
                  <a:pt x="229" y="144"/>
                  <a:pt x="229" y="146"/>
                </a:cubicBezTo>
                <a:cubicBezTo>
                  <a:pt x="229" y="147"/>
                  <a:pt x="228" y="149"/>
                  <a:pt x="226" y="149"/>
                </a:cubicBezTo>
                <a:cubicBezTo>
                  <a:pt x="223" y="149"/>
                  <a:pt x="223" y="149"/>
                  <a:pt x="223" y="149"/>
                </a:cubicBezTo>
                <a:cubicBezTo>
                  <a:pt x="223" y="160"/>
                  <a:pt x="223" y="160"/>
                  <a:pt x="223" y="160"/>
                </a:cubicBezTo>
                <a:cubicBezTo>
                  <a:pt x="232" y="160"/>
                  <a:pt x="232" y="160"/>
                  <a:pt x="232" y="160"/>
                </a:cubicBezTo>
                <a:cubicBezTo>
                  <a:pt x="237" y="160"/>
                  <a:pt x="241" y="156"/>
                  <a:pt x="241" y="151"/>
                </a:cubicBezTo>
                <a:close/>
                <a:moveTo>
                  <a:pt x="187" y="127"/>
                </a:moveTo>
                <a:cubicBezTo>
                  <a:pt x="44" y="127"/>
                  <a:pt x="44" y="127"/>
                  <a:pt x="44" y="127"/>
                </a:cubicBezTo>
                <a:cubicBezTo>
                  <a:pt x="38" y="127"/>
                  <a:pt x="32" y="133"/>
                  <a:pt x="32" y="139"/>
                </a:cubicBezTo>
                <a:cubicBezTo>
                  <a:pt x="32" y="153"/>
                  <a:pt x="32" y="153"/>
                  <a:pt x="32" y="153"/>
                </a:cubicBezTo>
                <a:cubicBezTo>
                  <a:pt x="32" y="160"/>
                  <a:pt x="38" y="165"/>
                  <a:pt x="44" y="165"/>
                </a:cubicBezTo>
                <a:cubicBezTo>
                  <a:pt x="187" y="165"/>
                  <a:pt x="187" y="165"/>
                  <a:pt x="187" y="165"/>
                </a:cubicBezTo>
                <a:cubicBezTo>
                  <a:pt x="194" y="165"/>
                  <a:pt x="199" y="160"/>
                  <a:pt x="199" y="153"/>
                </a:cubicBezTo>
                <a:cubicBezTo>
                  <a:pt x="199" y="139"/>
                  <a:pt x="199" y="139"/>
                  <a:pt x="199" y="139"/>
                </a:cubicBezTo>
                <a:cubicBezTo>
                  <a:pt x="199" y="133"/>
                  <a:pt x="194" y="127"/>
                  <a:pt x="187" y="127"/>
                </a:cubicBezTo>
                <a:close/>
                <a:moveTo>
                  <a:pt x="57" y="150"/>
                </a:moveTo>
                <a:cubicBezTo>
                  <a:pt x="56" y="150"/>
                  <a:pt x="56" y="150"/>
                  <a:pt x="56" y="150"/>
                </a:cubicBezTo>
                <a:cubicBezTo>
                  <a:pt x="54" y="150"/>
                  <a:pt x="52" y="148"/>
                  <a:pt x="52" y="146"/>
                </a:cubicBezTo>
                <a:cubicBezTo>
                  <a:pt x="52" y="144"/>
                  <a:pt x="54" y="142"/>
                  <a:pt x="56" y="142"/>
                </a:cubicBezTo>
                <a:cubicBezTo>
                  <a:pt x="57" y="142"/>
                  <a:pt x="57" y="142"/>
                  <a:pt x="57" y="142"/>
                </a:cubicBezTo>
                <a:cubicBezTo>
                  <a:pt x="59" y="142"/>
                  <a:pt x="61" y="144"/>
                  <a:pt x="61" y="146"/>
                </a:cubicBezTo>
                <a:cubicBezTo>
                  <a:pt x="61" y="148"/>
                  <a:pt x="59" y="150"/>
                  <a:pt x="57" y="150"/>
                </a:cubicBezTo>
                <a:close/>
                <a:moveTo>
                  <a:pt x="179" y="150"/>
                </a:moveTo>
                <a:cubicBezTo>
                  <a:pt x="112" y="150"/>
                  <a:pt x="112" y="150"/>
                  <a:pt x="112" y="150"/>
                </a:cubicBezTo>
                <a:cubicBezTo>
                  <a:pt x="110" y="150"/>
                  <a:pt x="108" y="148"/>
                  <a:pt x="108" y="146"/>
                </a:cubicBezTo>
                <a:cubicBezTo>
                  <a:pt x="108" y="144"/>
                  <a:pt x="110" y="142"/>
                  <a:pt x="112" y="142"/>
                </a:cubicBezTo>
                <a:cubicBezTo>
                  <a:pt x="179" y="142"/>
                  <a:pt x="179" y="142"/>
                  <a:pt x="179" y="142"/>
                </a:cubicBezTo>
                <a:cubicBezTo>
                  <a:pt x="181" y="142"/>
                  <a:pt x="183" y="144"/>
                  <a:pt x="183" y="146"/>
                </a:cubicBezTo>
                <a:cubicBezTo>
                  <a:pt x="183" y="148"/>
                  <a:pt x="181" y="150"/>
                  <a:pt x="179" y="150"/>
                </a:cubicBezTo>
                <a:close/>
                <a:moveTo>
                  <a:pt x="187" y="37"/>
                </a:moveTo>
                <a:cubicBezTo>
                  <a:pt x="44" y="37"/>
                  <a:pt x="44" y="37"/>
                  <a:pt x="44" y="37"/>
                </a:cubicBezTo>
                <a:cubicBezTo>
                  <a:pt x="38" y="37"/>
                  <a:pt x="32" y="43"/>
                  <a:pt x="32" y="49"/>
                </a:cubicBezTo>
                <a:cubicBezTo>
                  <a:pt x="32" y="63"/>
                  <a:pt x="32" y="63"/>
                  <a:pt x="32" y="63"/>
                </a:cubicBezTo>
                <a:cubicBezTo>
                  <a:pt x="32" y="70"/>
                  <a:pt x="38" y="75"/>
                  <a:pt x="44" y="75"/>
                </a:cubicBezTo>
                <a:cubicBezTo>
                  <a:pt x="187" y="75"/>
                  <a:pt x="187" y="75"/>
                  <a:pt x="187" y="75"/>
                </a:cubicBezTo>
                <a:cubicBezTo>
                  <a:pt x="194" y="75"/>
                  <a:pt x="199" y="70"/>
                  <a:pt x="199" y="63"/>
                </a:cubicBezTo>
                <a:cubicBezTo>
                  <a:pt x="199" y="49"/>
                  <a:pt x="199" y="49"/>
                  <a:pt x="199" y="49"/>
                </a:cubicBezTo>
                <a:cubicBezTo>
                  <a:pt x="199" y="43"/>
                  <a:pt x="194" y="37"/>
                  <a:pt x="187" y="37"/>
                </a:cubicBezTo>
                <a:close/>
                <a:moveTo>
                  <a:pt x="57" y="60"/>
                </a:moveTo>
                <a:cubicBezTo>
                  <a:pt x="56" y="60"/>
                  <a:pt x="56" y="60"/>
                  <a:pt x="56" y="60"/>
                </a:cubicBezTo>
                <a:cubicBezTo>
                  <a:pt x="54" y="60"/>
                  <a:pt x="52" y="58"/>
                  <a:pt x="52" y="56"/>
                </a:cubicBezTo>
                <a:cubicBezTo>
                  <a:pt x="52" y="54"/>
                  <a:pt x="54" y="52"/>
                  <a:pt x="56" y="52"/>
                </a:cubicBezTo>
                <a:cubicBezTo>
                  <a:pt x="57" y="52"/>
                  <a:pt x="57" y="52"/>
                  <a:pt x="57" y="52"/>
                </a:cubicBezTo>
                <a:cubicBezTo>
                  <a:pt x="59" y="52"/>
                  <a:pt x="61" y="54"/>
                  <a:pt x="61" y="56"/>
                </a:cubicBezTo>
                <a:cubicBezTo>
                  <a:pt x="61" y="58"/>
                  <a:pt x="59" y="60"/>
                  <a:pt x="57" y="60"/>
                </a:cubicBezTo>
                <a:close/>
                <a:moveTo>
                  <a:pt x="179" y="60"/>
                </a:moveTo>
                <a:cubicBezTo>
                  <a:pt x="112" y="60"/>
                  <a:pt x="112" y="60"/>
                  <a:pt x="112" y="60"/>
                </a:cubicBezTo>
                <a:cubicBezTo>
                  <a:pt x="110" y="60"/>
                  <a:pt x="108" y="58"/>
                  <a:pt x="108" y="56"/>
                </a:cubicBezTo>
                <a:cubicBezTo>
                  <a:pt x="108" y="54"/>
                  <a:pt x="110" y="52"/>
                  <a:pt x="112" y="52"/>
                </a:cubicBezTo>
                <a:cubicBezTo>
                  <a:pt x="179" y="52"/>
                  <a:pt x="179" y="52"/>
                  <a:pt x="179" y="52"/>
                </a:cubicBezTo>
                <a:cubicBezTo>
                  <a:pt x="181" y="52"/>
                  <a:pt x="183" y="54"/>
                  <a:pt x="183" y="56"/>
                </a:cubicBezTo>
                <a:cubicBezTo>
                  <a:pt x="183" y="58"/>
                  <a:pt x="181" y="60"/>
                  <a:pt x="179" y="60"/>
                </a:cubicBezTo>
                <a:close/>
                <a:moveTo>
                  <a:pt x="268" y="175"/>
                </a:moveTo>
                <a:cubicBezTo>
                  <a:pt x="268" y="172"/>
                  <a:pt x="265" y="169"/>
                  <a:pt x="261" y="169"/>
                </a:cubicBezTo>
                <a:cubicBezTo>
                  <a:pt x="261" y="190"/>
                  <a:pt x="261" y="190"/>
                  <a:pt x="261" y="190"/>
                </a:cubicBezTo>
                <a:cubicBezTo>
                  <a:pt x="265" y="189"/>
                  <a:pt x="268" y="187"/>
                  <a:pt x="268" y="183"/>
                </a:cubicBezTo>
                <a:lnTo>
                  <a:pt x="268" y="175"/>
                </a:lnTo>
                <a:close/>
                <a:moveTo>
                  <a:pt x="268" y="201"/>
                </a:moveTo>
                <a:cubicBezTo>
                  <a:pt x="268" y="197"/>
                  <a:pt x="265" y="194"/>
                  <a:pt x="261" y="194"/>
                </a:cubicBezTo>
                <a:cubicBezTo>
                  <a:pt x="261" y="215"/>
                  <a:pt x="261" y="215"/>
                  <a:pt x="261" y="215"/>
                </a:cubicBezTo>
                <a:cubicBezTo>
                  <a:pt x="265" y="215"/>
                  <a:pt x="268" y="212"/>
                  <a:pt x="268" y="208"/>
                </a:cubicBezTo>
                <a:lnTo>
                  <a:pt x="268" y="201"/>
                </a:lnTo>
                <a:close/>
                <a:moveTo>
                  <a:pt x="268" y="150"/>
                </a:moveTo>
                <a:cubicBezTo>
                  <a:pt x="268" y="146"/>
                  <a:pt x="265" y="143"/>
                  <a:pt x="261" y="143"/>
                </a:cubicBezTo>
                <a:cubicBezTo>
                  <a:pt x="261" y="164"/>
                  <a:pt x="261" y="164"/>
                  <a:pt x="261" y="164"/>
                </a:cubicBezTo>
                <a:cubicBezTo>
                  <a:pt x="265" y="164"/>
                  <a:pt x="268" y="161"/>
                  <a:pt x="268" y="158"/>
                </a:cubicBezTo>
                <a:lnTo>
                  <a:pt x="268" y="150"/>
                </a:lnTo>
                <a:close/>
                <a:moveTo>
                  <a:pt x="277" y="260"/>
                </a:moveTo>
                <a:cubicBezTo>
                  <a:pt x="277" y="147"/>
                  <a:pt x="277" y="147"/>
                  <a:pt x="277" y="147"/>
                </a:cubicBezTo>
                <a:cubicBezTo>
                  <a:pt x="277" y="139"/>
                  <a:pt x="270" y="132"/>
                  <a:pt x="261" y="132"/>
                </a:cubicBezTo>
                <a:cubicBezTo>
                  <a:pt x="261" y="132"/>
                  <a:pt x="261" y="132"/>
                  <a:pt x="261" y="132"/>
                </a:cubicBezTo>
                <a:cubicBezTo>
                  <a:pt x="261" y="135"/>
                  <a:pt x="261" y="135"/>
                  <a:pt x="261" y="135"/>
                </a:cubicBezTo>
                <a:cubicBezTo>
                  <a:pt x="261" y="135"/>
                  <a:pt x="261" y="135"/>
                  <a:pt x="261" y="135"/>
                </a:cubicBezTo>
                <a:cubicBezTo>
                  <a:pt x="268" y="135"/>
                  <a:pt x="273" y="141"/>
                  <a:pt x="273" y="147"/>
                </a:cubicBezTo>
                <a:cubicBezTo>
                  <a:pt x="273" y="260"/>
                  <a:pt x="273" y="260"/>
                  <a:pt x="273" y="260"/>
                </a:cubicBezTo>
                <a:cubicBezTo>
                  <a:pt x="273" y="267"/>
                  <a:pt x="268" y="272"/>
                  <a:pt x="261" y="272"/>
                </a:cubicBezTo>
                <a:cubicBezTo>
                  <a:pt x="254" y="272"/>
                  <a:pt x="254" y="272"/>
                  <a:pt x="254" y="272"/>
                </a:cubicBezTo>
                <a:cubicBezTo>
                  <a:pt x="252" y="275"/>
                  <a:pt x="249" y="277"/>
                  <a:pt x="246" y="279"/>
                </a:cubicBezTo>
                <a:cubicBezTo>
                  <a:pt x="246" y="279"/>
                  <a:pt x="246" y="279"/>
                  <a:pt x="246" y="279"/>
                </a:cubicBezTo>
                <a:cubicBezTo>
                  <a:pt x="264" y="279"/>
                  <a:pt x="264" y="279"/>
                  <a:pt x="264" y="279"/>
                </a:cubicBezTo>
                <a:cubicBezTo>
                  <a:pt x="267" y="274"/>
                  <a:pt x="267" y="274"/>
                  <a:pt x="267" y="274"/>
                </a:cubicBezTo>
                <a:cubicBezTo>
                  <a:pt x="273" y="272"/>
                  <a:pt x="277" y="267"/>
                  <a:pt x="277" y="260"/>
                </a:cubicBezTo>
                <a:close/>
                <a:moveTo>
                  <a:pt x="268" y="226"/>
                </a:moveTo>
                <a:cubicBezTo>
                  <a:pt x="268" y="222"/>
                  <a:pt x="265" y="219"/>
                  <a:pt x="261" y="219"/>
                </a:cubicBezTo>
                <a:cubicBezTo>
                  <a:pt x="261" y="240"/>
                  <a:pt x="261" y="240"/>
                  <a:pt x="261" y="240"/>
                </a:cubicBezTo>
                <a:cubicBezTo>
                  <a:pt x="265" y="240"/>
                  <a:pt x="268" y="237"/>
                  <a:pt x="268" y="234"/>
                </a:cubicBezTo>
                <a:lnTo>
                  <a:pt x="268" y="226"/>
                </a:lnTo>
                <a:close/>
                <a:moveTo>
                  <a:pt x="261" y="245"/>
                </a:moveTo>
                <a:cubicBezTo>
                  <a:pt x="261" y="254"/>
                  <a:pt x="261" y="254"/>
                  <a:pt x="261" y="254"/>
                </a:cubicBezTo>
                <a:cubicBezTo>
                  <a:pt x="261" y="258"/>
                  <a:pt x="260" y="262"/>
                  <a:pt x="259" y="266"/>
                </a:cubicBezTo>
                <a:cubicBezTo>
                  <a:pt x="261" y="266"/>
                  <a:pt x="261" y="266"/>
                  <a:pt x="261" y="266"/>
                </a:cubicBezTo>
                <a:cubicBezTo>
                  <a:pt x="265" y="266"/>
                  <a:pt x="268" y="263"/>
                  <a:pt x="268" y="259"/>
                </a:cubicBezTo>
                <a:cubicBezTo>
                  <a:pt x="268" y="251"/>
                  <a:pt x="268" y="251"/>
                  <a:pt x="268" y="251"/>
                </a:cubicBezTo>
                <a:cubicBezTo>
                  <a:pt x="268" y="248"/>
                  <a:pt x="265" y="245"/>
                  <a:pt x="261" y="245"/>
                </a:cubicBezTo>
                <a:close/>
                <a:moveTo>
                  <a:pt x="253" y="254"/>
                </a:moveTo>
                <a:cubicBezTo>
                  <a:pt x="253" y="103"/>
                  <a:pt x="253" y="103"/>
                  <a:pt x="253" y="103"/>
                </a:cubicBezTo>
                <a:cubicBezTo>
                  <a:pt x="253" y="92"/>
                  <a:pt x="244" y="83"/>
                  <a:pt x="233" y="83"/>
                </a:cubicBezTo>
                <a:cubicBezTo>
                  <a:pt x="223" y="83"/>
                  <a:pt x="223" y="83"/>
                  <a:pt x="223" y="83"/>
                </a:cubicBezTo>
                <a:cubicBezTo>
                  <a:pt x="223" y="87"/>
                  <a:pt x="223" y="87"/>
                  <a:pt x="223" y="87"/>
                </a:cubicBezTo>
                <a:cubicBezTo>
                  <a:pt x="233" y="87"/>
                  <a:pt x="233" y="87"/>
                  <a:pt x="233" y="87"/>
                </a:cubicBezTo>
                <a:cubicBezTo>
                  <a:pt x="242" y="87"/>
                  <a:pt x="249" y="94"/>
                  <a:pt x="249" y="103"/>
                </a:cubicBezTo>
                <a:cubicBezTo>
                  <a:pt x="249" y="254"/>
                  <a:pt x="249" y="254"/>
                  <a:pt x="249" y="254"/>
                </a:cubicBezTo>
                <a:cubicBezTo>
                  <a:pt x="249" y="262"/>
                  <a:pt x="242" y="269"/>
                  <a:pt x="233" y="269"/>
                </a:cubicBezTo>
                <a:cubicBezTo>
                  <a:pt x="213" y="269"/>
                  <a:pt x="213" y="269"/>
                  <a:pt x="213" y="269"/>
                </a:cubicBezTo>
                <a:cubicBezTo>
                  <a:pt x="211" y="271"/>
                  <a:pt x="209" y="273"/>
                  <a:pt x="207" y="275"/>
                </a:cubicBezTo>
                <a:cubicBezTo>
                  <a:pt x="209" y="279"/>
                  <a:pt x="209" y="279"/>
                  <a:pt x="209" y="279"/>
                </a:cubicBezTo>
                <a:cubicBezTo>
                  <a:pt x="237" y="279"/>
                  <a:pt x="237" y="279"/>
                  <a:pt x="237" y="279"/>
                </a:cubicBezTo>
                <a:cubicBezTo>
                  <a:pt x="240" y="273"/>
                  <a:pt x="240" y="273"/>
                  <a:pt x="240" y="273"/>
                </a:cubicBezTo>
                <a:cubicBezTo>
                  <a:pt x="248" y="270"/>
                  <a:pt x="253" y="262"/>
                  <a:pt x="253" y="254"/>
                </a:cubicBezTo>
                <a:close/>
                <a:moveTo>
                  <a:pt x="215" y="245"/>
                </a:moveTo>
                <a:cubicBezTo>
                  <a:pt x="215" y="44"/>
                  <a:pt x="215" y="44"/>
                  <a:pt x="215" y="44"/>
                </a:cubicBezTo>
                <a:cubicBezTo>
                  <a:pt x="215" y="29"/>
                  <a:pt x="203" y="17"/>
                  <a:pt x="188" y="17"/>
                </a:cubicBezTo>
                <a:cubicBezTo>
                  <a:pt x="43" y="17"/>
                  <a:pt x="43" y="17"/>
                  <a:pt x="43" y="17"/>
                </a:cubicBezTo>
                <a:cubicBezTo>
                  <a:pt x="28" y="17"/>
                  <a:pt x="16" y="29"/>
                  <a:pt x="16" y="44"/>
                </a:cubicBezTo>
                <a:cubicBezTo>
                  <a:pt x="16" y="245"/>
                  <a:pt x="16" y="245"/>
                  <a:pt x="16" y="245"/>
                </a:cubicBezTo>
                <a:cubicBezTo>
                  <a:pt x="16" y="257"/>
                  <a:pt x="24" y="266"/>
                  <a:pt x="34" y="270"/>
                </a:cubicBezTo>
                <a:cubicBezTo>
                  <a:pt x="38" y="279"/>
                  <a:pt x="38" y="279"/>
                  <a:pt x="38" y="279"/>
                </a:cubicBezTo>
                <a:cubicBezTo>
                  <a:pt x="75" y="279"/>
                  <a:pt x="75" y="279"/>
                  <a:pt x="75" y="279"/>
                </a:cubicBezTo>
                <a:cubicBezTo>
                  <a:pt x="79" y="272"/>
                  <a:pt x="79" y="272"/>
                  <a:pt x="79" y="272"/>
                </a:cubicBezTo>
                <a:cubicBezTo>
                  <a:pt x="153" y="272"/>
                  <a:pt x="153" y="272"/>
                  <a:pt x="153" y="272"/>
                </a:cubicBezTo>
                <a:cubicBezTo>
                  <a:pt x="156" y="279"/>
                  <a:pt x="156" y="279"/>
                  <a:pt x="156" y="279"/>
                </a:cubicBezTo>
                <a:cubicBezTo>
                  <a:pt x="193" y="279"/>
                  <a:pt x="193" y="279"/>
                  <a:pt x="193" y="279"/>
                </a:cubicBezTo>
                <a:cubicBezTo>
                  <a:pt x="198" y="270"/>
                  <a:pt x="198" y="270"/>
                  <a:pt x="198" y="270"/>
                </a:cubicBezTo>
                <a:cubicBezTo>
                  <a:pt x="208" y="266"/>
                  <a:pt x="215" y="257"/>
                  <a:pt x="215" y="245"/>
                </a:cubicBezTo>
                <a:close/>
                <a:moveTo>
                  <a:pt x="188" y="266"/>
                </a:moveTo>
                <a:cubicBezTo>
                  <a:pt x="43" y="266"/>
                  <a:pt x="43" y="266"/>
                  <a:pt x="43" y="266"/>
                </a:cubicBezTo>
                <a:cubicBezTo>
                  <a:pt x="32" y="266"/>
                  <a:pt x="22" y="257"/>
                  <a:pt x="22" y="245"/>
                </a:cubicBezTo>
                <a:cubicBezTo>
                  <a:pt x="22" y="44"/>
                  <a:pt x="22" y="44"/>
                  <a:pt x="22" y="44"/>
                </a:cubicBezTo>
                <a:cubicBezTo>
                  <a:pt x="22" y="32"/>
                  <a:pt x="32" y="23"/>
                  <a:pt x="43" y="23"/>
                </a:cubicBezTo>
                <a:cubicBezTo>
                  <a:pt x="188" y="23"/>
                  <a:pt x="188" y="23"/>
                  <a:pt x="188" y="23"/>
                </a:cubicBezTo>
                <a:cubicBezTo>
                  <a:pt x="200" y="23"/>
                  <a:pt x="209" y="32"/>
                  <a:pt x="209" y="44"/>
                </a:cubicBezTo>
                <a:cubicBezTo>
                  <a:pt x="209" y="245"/>
                  <a:pt x="209" y="245"/>
                  <a:pt x="209" y="245"/>
                </a:cubicBezTo>
                <a:cubicBezTo>
                  <a:pt x="209" y="257"/>
                  <a:pt x="200" y="266"/>
                  <a:pt x="188" y="266"/>
                </a:cubicBezTo>
                <a:close/>
                <a:moveTo>
                  <a:pt x="241" y="117"/>
                </a:moveTo>
                <a:cubicBezTo>
                  <a:pt x="241" y="107"/>
                  <a:pt x="241" y="107"/>
                  <a:pt x="241" y="107"/>
                </a:cubicBezTo>
                <a:cubicBezTo>
                  <a:pt x="241" y="102"/>
                  <a:pt x="237" y="98"/>
                  <a:pt x="232" y="98"/>
                </a:cubicBezTo>
                <a:cubicBezTo>
                  <a:pt x="223" y="98"/>
                  <a:pt x="223" y="98"/>
                  <a:pt x="223" y="98"/>
                </a:cubicBezTo>
                <a:cubicBezTo>
                  <a:pt x="223" y="109"/>
                  <a:pt x="223" y="109"/>
                  <a:pt x="223" y="109"/>
                </a:cubicBezTo>
                <a:cubicBezTo>
                  <a:pt x="226" y="109"/>
                  <a:pt x="226" y="109"/>
                  <a:pt x="226" y="109"/>
                </a:cubicBezTo>
                <a:cubicBezTo>
                  <a:pt x="228" y="109"/>
                  <a:pt x="229" y="110"/>
                  <a:pt x="229" y="112"/>
                </a:cubicBezTo>
                <a:cubicBezTo>
                  <a:pt x="229" y="114"/>
                  <a:pt x="228" y="115"/>
                  <a:pt x="226" y="115"/>
                </a:cubicBezTo>
                <a:cubicBezTo>
                  <a:pt x="223" y="115"/>
                  <a:pt x="223" y="115"/>
                  <a:pt x="223" y="115"/>
                </a:cubicBezTo>
                <a:cubicBezTo>
                  <a:pt x="223" y="126"/>
                  <a:pt x="223" y="126"/>
                  <a:pt x="223" y="126"/>
                </a:cubicBezTo>
                <a:cubicBezTo>
                  <a:pt x="232" y="126"/>
                  <a:pt x="232" y="126"/>
                  <a:pt x="232" y="126"/>
                </a:cubicBezTo>
                <a:cubicBezTo>
                  <a:pt x="237" y="126"/>
                  <a:pt x="241" y="122"/>
                  <a:pt x="241" y="117"/>
                </a:cubicBezTo>
                <a:close/>
                <a:moveTo>
                  <a:pt x="4" y="88"/>
                </a:moveTo>
                <a:cubicBezTo>
                  <a:pt x="0" y="88"/>
                  <a:pt x="0" y="88"/>
                  <a:pt x="0" y="88"/>
                </a:cubicBezTo>
                <a:cubicBezTo>
                  <a:pt x="0" y="96"/>
                  <a:pt x="0" y="96"/>
                  <a:pt x="0" y="96"/>
                </a:cubicBezTo>
                <a:cubicBezTo>
                  <a:pt x="4" y="96"/>
                  <a:pt x="4" y="96"/>
                  <a:pt x="4" y="96"/>
                </a:cubicBezTo>
                <a:lnTo>
                  <a:pt x="4" y="88"/>
                </a:lnTo>
                <a:close/>
                <a:moveTo>
                  <a:pt x="125" y="0"/>
                </a:moveTo>
                <a:cubicBezTo>
                  <a:pt x="117" y="0"/>
                  <a:pt x="117" y="0"/>
                  <a:pt x="117" y="0"/>
                </a:cubicBezTo>
                <a:cubicBezTo>
                  <a:pt x="117" y="4"/>
                  <a:pt x="117" y="4"/>
                  <a:pt x="117" y="4"/>
                </a:cubicBezTo>
                <a:cubicBezTo>
                  <a:pt x="125" y="4"/>
                  <a:pt x="125" y="4"/>
                  <a:pt x="125" y="4"/>
                </a:cubicBezTo>
                <a:lnTo>
                  <a:pt x="125" y="0"/>
                </a:lnTo>
                <a:close/>
                <a:moveTo>
                  <a:pt x="61" y="0"/>
                </a:moveTo>
                <a:cubicBezTo>
                  <a:pt x="53" y="0"/>
                  <a:pt x="53" y="0"/>
                  <a:pt x="53" y="0"/>
                </a:cubicBezTo>
                <a:cubicBezTo>
                  <a:pt x="53" y="4"/>
                  <a:pt x="53" y="4"/>
                  <a:pt x="53" y="4"/>
                </a:cubicBezTo>
                <a:cubicBezTo>
                  <a:pt x="61" y="4"/>
                  <a:pt x="61" y="4"/>
                  <a:pt x="61" y="4"/>
                </a:cubicBezTo>
                <a:lnTo>
                  <a:pt x="61" y="0"/>
                </a:lnTo>
                <a:close/>
                <a:moveTo>
                  <a:pt x="42" y="4"/>
                </a:moveTo>
                <a:cubicBezTo>
                  <a:pt x="45" y="4"/>
                  <a:pt x="45" y="4"/>
                  <a:pt x="45" y="4"/>
                </a:cubicBezTo>
                <a:cubicBezTo>
                  <a:pt x="45" y="0"/>
                  <a:pt x="45" y="0"/>
                  <a:pt x="45" y="0"/>
                </a:cubicBezTo>
                <a:cubicBezTo>
                  <a:pt x="42" y="0"/>
                  <a:pt x="42" y="0"/>
                  <a:pt x="42" y="0"/>
                </a:cubicBezTo>
                <a:cubicBezTo>
                  <a:pt x="40" y="0"/>
                  <a:pt x="39" y="0"/>
                  <a:pt x="37" y="1"/>
                </a:cubicBezTo>
                <a:cubicBezTo>
                  <a:pt x="37" y="5"/>
                  <a:pt x="37" y="5"/>
                  <a:pt x="37" y="5"/>
                </a:cubicBezTo>
                <a:cubicBezTo>
                  <a:pt x="39" y="4"/>
                  <a:pt x="40" y="4"/>
                  <a:pt x="42" y="4"/>
                </a:cubicBezTo>
                <a:close/>
                <a:moveTo>
                  <a:pt x="8" y="25"/>
                </a:moveTo>
                <a:cubicBezTo>
                  <a:pt x="4" y="24"/>
                  <a:pt x="4" y="24"/>
                  <a:pt x="4" y="24"/>
                </a:cubicBezTo>
                <a:cubicBezTo>
                  <a:pt x="3" y="26"/>
                  <a:pt x="2" y="29"/>
                  <a:pt x="1" y="32"/>
                </a:cubicBezTo>
                <a:cubicBezTo>
                  <a:pt x="5" y="33"/>
                  <a:pt x="5" y="33"/>
                  <a:pt x="5" y="33"/>
                </a:cubicBezTo>
                <a:cubicBezTo>
                  <a:pt x="6" y="30"/>
                  <a:pt x="7" y="28"/>
                  <a:pt x="8" y="25"/>
                </a:cubicBezTo>
                <a:close/>
                <a:moveTo>
                  <a:pt x="93" y="0"/>
                </a:moveTo>
                <a:cubicBezTo>
                  <a:pt x="85" y="0"/>
                  <a:pt x="85" y="0"/>
                  <a:pt x="85" y="0"/>
                </a:cubicBezTo>
                <a:cubicBezTo>
                  <a:pt x="85" y="4"/>
                  <a:pt x="85" y="4"/>
                  <a:pt x="85" y="4"/>
                </a:cubicBezTo>
                <a:cubicBezTo>
                  <a:pt x="93" y="4"/>
                  <a:pt x="93" y="4"/>
                  <a:pt x="93" y="4"/>
                </a:cubicBezTo>
                <a:lnTo>
                  <a:pt x="93" y="0"/>
                </a:lnTo>
                <a:close/>
                <a:moveTo>
                  <a:pt x="77" y="0"/>
                </a:moveTo>
                <a:cubicBezTo>
                  <a:pt x="69" y="0"/>
                  <a:pt x="69" y="0"/>
                  <a:pt x="69" y="0"/>
                </a:cubicBezTo>
                <a:cubicBezTo>
                  <a:pt x="69" y="4"/>
                  <a:pt x="69" y="4"/>
                  <a:pt x="69" y="4"/>
                </a:cubicBezTo>
                <a:cubicBezTo>
                  <a:pt x="77" y="4"/>
                  <a:pt x="77" y="4"/>
                  <a:pt x="77" y="4"/>
                </a:cubicBezTo>
                <a:lnTo>
                  <a:pt x="77" y="0"/>
                </a:lnTo>
                <a:close/>
                <a:moveTo>
                  <a:pt x="141" y="0"/>
                </a:moveTo>
                <a:cubicBezTo>
                  <a:pt x="133" y="0"/>
                  <a:pt x="133" y="0"/>
                  <a:pt x="133" y="0"/>
                </a:cubicBezTo>
                <a:cubicBezTo>
                  <a:pt x="133" y="4"/>
                  <a:pt x="133" y="4"/>
                  <a:pt x="133" y="4"/>
                </a:cubicBezTo>
                <a:cubicBezTo>
                  <a:pt x="141" y="4"/>
                  <a:pt x="141" y="4"/>
                  <a:pt x="141" y="4"/>
                </a:cubicBezTo>
                <a:lnTo>
                  <a:pt x="141" y="0"/>
                </a:lnTo>
                <a:close/>
                <a:moveTo>
                  <a:pt x="4" y="56"/>
                </a:moveTo>
                <a:cubicBezTo>
                  <a:pt x="0" y="56"/>
                  <a:pt x="0" y="56"/>
                  <a:pt x="0" y="56"/>
                </a:cubicBezTo>
                <a:cubicBezTo>
                  <a:pt x="0" y="64"/>
                  <a:pt x="0" y="64"/>
                  <a:pt x="0" y="64"/>
                </a:cubicBezTo>
                <a:cubicBezTo>
                  <a:pt x="4" y="64"/>
                  <a:pt x="4" y="64"/>
                  <a:pt x="4" y="64"/>
                </a:cubicBezTo>
                <a:lnTo>
                  <a:pt x="4" y="56"/>
                </a:lnTo>
                <a:close/>
                <a:moveTo>
                  <a:pt x="4" y="42"/>
                </a:moveTo>
                <a:cubicBezTo>
                  <a:pt x="4" y="42"/>
                  <a:pt x="4" y="41"/>
                  <a:pt x="4" y="40"/>
                </a:cubicBezTo>
                <a:cubicBezTo>
                  <a:pt x="0" y="40"/>
                  <a:pt x="0" y="40"/>
                  <a:pt x="0" y="40"/>
                </a:cubicBezTo>
                <a:cubicBezTo>
                  <a:pt x="0" y="41"/>
                  <a:pt x="0" y="41"/>
                  <a:pt x="0" y="42"/>
                </a:cubicBezTo>
                <a:cubicBezTo>
                  <a:pt x="0" y="48"/>
                  <a:pt x="0" y="48"/>
                  <a:pt x="0" y="48"/>
                </a:cubicBezTo>
                <a:cubicBezTo>
                  <a:pt x="4" y="48"/>
                  <a:pt x="4" y="48"/>
                  <a:pt x="4" y="48"/>
                </a:cubicBezTo>
                <a:lnTo>
                  <a:pt x="4" y="42"/>
                </a:lnTo>
                <a:close/>
                <a:moveTo>
                  <a:pt x="17" y="14"/>
                </a:moveTo>
                <a:cubicBezTo>
                  <a:pt x="14" y="11"/>
                  <a:pt x="14" y="11"/>
                  <a:pt x="14" y="11"/>
                </a:cubicBezTo>
                <a:cubicBezTo>
                  <a:pt x="12" y="12"/>
                  <a:pt x="10" y="14"/>
                  <a:pt x="9" y="17"/>
                </a:cubicBezTo>
                <a:cubicBezTo>
                  <a:pt x="12" y="19"/>
                  <a:pt x="12" y="19"/>
                  <a:pt x="12" y="19"/>
                </a:cubicBezTo>
                <a:cubicBezTo>
                  <a:pt x="13" y="17"/>
                  <a:pt x="15" y="15"/>
                  <a:pt x="17" y="14"/>
                </a:cubicBezTo>
                <a:close/>
                <a:moveTo>
                  <a:pt x="4" y="72"/>
                </a:moveTo>
                <a:cubicBezTo>
                  <a:pt x="0" y="72"/>
                  <a:pt x="0" y="72"/>
                  <a:pt x="0" y="72"/>
                </a:cubicBezTo>
                <a:cubicBezTo>
                  <a:pt x="0" y="80"/>
                  <a:pt x="0" y="80"/>
                  <a:pt x="0" y="80"/>
                </a:cubicBezTo>
                <a:cubicBezTo>
                  <a:pt x="4" y="80"/>
                  <a:pt x="4" y="80"/>
                  <a:pt x="4" y="80"/>
                </a:cubicBezTo>
                <a:lnTo>
                  <a:pt x="4" y="72"/>
                </a:lnTo>
                <a:close/>
                <a:moveTo>
                  <a:pt x="30" y="6"/>
                </a:moveTo>
                <a:cubicBezTo>
                  <a:pt x="29" y="2"/>
                  <a:pt x="29" y="2"/>
                  <a:pt x="29" y="2"/>
                </a:cubicBezTo>
                <a:cubicBezTo>
                  <a:pt x="26" y="3"/>
                  <a:pt x="24" y="4"/>
                  <a:pt x="21" y="6"/>
                </a:cubicBezTo>
                <a:cubicBezTo>
                  <a:pt x="23" y="9"/>
                  <a:pt x="23" y="9"/>
                  <a:pt x="23" y="9"/>
                </a:cubicBezTo>
                <a:cubicBezTo>
                  <a:pt x="25" y="8"/>
                  <a:pt x="28" y="7"/>
                  <a:pt x="30" y="6"/>
                </a:cubicBezTo>
                <a:close/>
                <a:moveTo>
                  <a:pt x="109" y="0"/>
                </a:moveTo>
                <a:cubicBezTo>
                  <a:pt x="101" y="0"/>
                  <a:pt x="101" y="0"/>
                  <a:pt x="101" y="0"/>
                </a:cubicBezTo>
                <a:cubicBezTo>
                  <a:pt x="101" y="4"/>
                  <a:pt x="101" y="4"/>
                  <a:pt x="101" y="4"/>
                </a:cubicBezTo>
                <a:cubicBezTo>
                  <a:pt x="109" y="4"/>
                  <a:pt x="109" y="4"/>
                  <a:pt x="109" y="4"/>
                </a:cubicBezTo>
                <a:lnTo>
                  <a:pt x="109" y="0"/>
                </a:lnTo>
                <a:close/>
                <a:moveTo>
                  <a:pt x="251" y="47"/>
                </a:moveTo>
                <a:cubicBezTo>
                  <a:pt x="247" y="40"/>
                  <a:pt x="247" y="40"/>
                  <a:pt x="247" y="40"/>
                </a:cubicBezTo>
                <a:cubicBezTo>
                  <a:pt x="244" y="42"/>
                  <a:pt x="244" y="42"/>
                  <a:pt x="244" y="42"/>
                </a:cubicBezTo>
                <a:cubicBezTo>
                  <a:pt x="247" y="49"/>
                  <a:pt x="247" y="49"/>
                  <a:pt x="247" y="49"/>
                </a:cubicBezTo>
                <a:lnTo>
                  <a:pt x="251" y="47"/>
                </a:lnTo>
                <a:close/>
                <a:moveTo>
                  <a:pt x="259" y="61"/>
                </a:moveTo>
                <a:cubicBezTo>
                  <a:pt x="255" y="54"/>
                  <a:pt x="255" y="54"/>
                  <a:pt x="255" y="54"/>
                </a:cubicBezTo>
                <a:cubicBezTo>
                  <a:pt x="251" y="56"/>
                  <a:pt x="251" y="56"/>
                  <a:pt x="251" y="56"/>
                </a:cubicBezTo>
                <a:cubicBezTo>
                  <a:pt x="255" y="63"/>
                  <a:pt x="255" y="63"/>
                  <a:pt x="255" y="63"/>
                </a:cubicBezTo>
                <a:lnTo>
                  <a:pt x="259" y="61"/>
                </a:lnTo>
                <a:close/>
                <a:moveTo>
                  <a:pt x="266" y="75"/>
                </a:moveTo>
                <a:cubicBezTo>
                  <a:pt x="262" y="68"/>
                  <a:pt x="262" y="68"/>
                  <a:pt x="262" y="68"/>
                </a:cubicBezTo>
                <a:cubicBezTo>
                  <a:pt x="259" y="70"/>
                  <a:pt x="259" y="70"/>
                  <a:pt x="259" y="70"/>
                </a:cubicBezTo>
                <a:cubicBezTo>
                  <a:pt x="263" y="77"/>
                  <a:pt x="263" y="77"/>
                  <a:pt x="263" y="77"/>
                </a:cubicBezTo>
                <a:lnTo>
                  <a:pt x="266" y="75"/>
                </a:lnTo>
                <a:close/>
                <a:moveTo>
                  <a:pt x="274" y="89"/>
                </a:moveTo>
                <a:cubicBezTo>
                  <a:pt x="270" y="82"/>
                  <a:pt x="270" y="82"/>
                  <a:pt x="270" y="82"/>
                </a:cubicBezTo>
                <a:cubicBezTo>
                  <a:pt x="266" y="84"/>
                  <a:pt x="266" y="84"/>
                  <a:pt x="266" y="84"/>
                </a:cubicBezTo>
                <a:cubicBezTo>
                  <a:pt x="270" y="91"/>
                  <a:pt x="270" y="91"/>
                  <a:pt x="270" y="91"/>
                </a:cubicBezTo>
                <a:lnTo>
                  <a:pt x="274" y="89"/>
                </a:lnTo>
                <a:close/>
                <a:moveTo>
                  <a:pt x="232" y="20"/>
                </a:moveTo>
                <a:cubicBezTo>
                  <a:pt x="231" y="19"/>
                  <a:pt x="228" y="17"/>
                  <a:pt x="226" y="15"/>
                </a:cubicBezTo>
                <a:cubicBezTo>
                  <a:pt x="224" y="19"/>
                  <a:pt x="224" y="19"/>
                  <a:pt x="224" y="19"/>
                </a:cubicBezTo>
                <a:cubicBezTo>
                  <a:pt x="226" y="20"/>
                  <a:pt x="228" y="22"/>
                  <a:pt x="230" y="23"/>
                </a:cubicBezTo>
                <a:lnTo>
                  <a:pt x="232" y="20"/>
                </a:lnTo>
                <a:close/>
                <a:moveTo>
                  <a:pt x="243" y="33"/>
                </a:moveTo>
                <a:cubicBezTo>
                  <a:pt x="242" y="31"/>
                  <a:pt x="240" y="28"/>
                  <a:pt x="238" y="26"/>
                </a:cubicBezTo>
                <a:cubicBezTo>
                  <a:pt x="235" y="29"/>
                  <a:pt x="235" y="29"/>
                  <a:pt x="235" y="29"/>
                </a:cubicBezTo>
                <a:cubicBezTo>
                  <a:pt x="237" y="31"/>
                  <a:pt x="239" y="33"/>
                  <a:pt x="240" y="35"/>
                </a:cubicBezTo>
                <a:lnTo>
                  <a:pt x="243" y="33"/>
                </a:lnTo>
                <a:close/>
                <a:moveTo>
                  <a:pt x="277" y="105"/>
                </a:moveTo>
                <a:cubicBezTo>
                  <a:pt x="280" y="104"/>
                  <a:pt x="280" y="104"/>
                  <a:pt x="280" y="104"/>
                </a:cubicBezTo>
                <a:cubicBezTo>
                  <a:pt x="279" y="101"/>
                  <a:pt x="278" y="99"/>
                  <a:pt x="277" y="96"/>
                </a:cubicBezTo>
                <a:cubicBezTo>
                  <a:pt x="274" y="98"/>
                  <a:pt x="274" y="98"/>
                  <a:pt x="274" y="98"/>
                </a:cubicBezTo>
                <a:cubicBezTo>
                  <a:pt x="275" y="100"/>
                  <a:pt x="276" y="103"/>
                  <a:pt x="277" y="105"/>
                </a:cubicBezTo>
                <a:close/>
                <a:moveTo>
                  <a:pt x="205" y="4"/>
                </a:moveTo>
                <a:cubicBezTo>
                  <a:pt x="202" y="3"/>
                  <a:pt x="199" y="2"/>
                  <a:pt x="197" y="2"/>
                </a:cubicBezTo>
                <a:cubicBezTo>
                  <a:pt x="196" y="6"/>
                  <a:pt x="196" y="6"/>
                  <a:pt x="196" y="6"/>
                </a:cubicBezTo>
                <a:cubicBezTo>
                  <a:pt x="198" y="6"/>
                  <a:pt x="201" y="7"/>
                  <a:pt x="203" y="8"/>
                </a:cubicBezTo>
                <a:lnTo>
                  <a:pt x="205" y="4"/>
                </a:lnTo>
                <a:close/>
                <a:moveTo>
                  <a:pt x="157" y="0"/>
                </a:moveTo>
                <a:cubicBezTo>
                  <a:pt x="149" y="0"/>
                  <a:pt x="149" y="0"/>
                  <a:pt x="149" y="0"/>
                </a:cubicBezTo>
                <a:cubicBezTo>
                  <a:pt x="149" y="4"/>
                  <a:pt x="149" y="4"/>
                  <a:pt x="149" y="4"/>
                </a:cubicBezTo>
                <a:cubicBezTo>
                  <a:pt x="157" y="4"/>
                  <a:pt x="157" y="4"/>
                  <a:pt x="157" y="4"/>
                </a:cubicBezTo>
                <a:lnTo>
                  <a:pt x="157" y="0"/>
                </a:lnTo>
                <a:close/>
                <a:moveTo>
                  <a:pt x="172" y="0"/>
                </a:moveTo>
                <a:cubicBezTo>
                  <a:pt x="165" y="0"/>
                  <a:pt x="165" y="0"/>
                  <a:pt x="165" y="0"/>
                </a:cubicBezTo>
                <a:cubicBezTo>
                  <a:pt x="165" y="4"/>
                  <a:pt x="165" y="4"/>
                  <a:pt x="165" y="4"/>
                </a:cubicBezTo>
                <a:cubicBezTo>
                  <a:pt x="172" y="4"/>
                  <a:pt x="172" y="4"/>
                  <a:pt x="172" y="4"/>
                </a:cubicBezTo>
                <a:lnTo>
                  <a:pt x="172" y="0"/>
                </a:lnTo>
                <a:close/>
                <a:moveTo>
                  <a:pt x="188" y="4"/>
                </a:moveTo>
                <a:cubicBezTo>
                  <a:pt x="189" y="0"/>
                  <a:pt x="189" y="0"/>
                  <a:pt x="189" y="0"/>
                </a:cubicBezTo>
                <a:cubicBezTo>
                  <a:pt x="187" y="0"/>
                  <a:pt x="186" y="0"/>
                  <a:pt x="185" y="0"/>
                </a:cubicBezTo>
                <a:cubicBezTo>
                  <a:pt x="180" y="0"/>
                  <a:pt x="180" y="0"/>
                  <a:pt x="180" y="0"/>
                </a:cubicBezTo>
                <a:cubicBezTo>
                  <a:pt x="180" y="4"/>
                  <a:pt x="180" y="4"/>
                  <a:pt x="180" y="4"/>
                </a:cubicBezTo>
                <a:cubicBezTo>
                  <a:pt x="185" y="4"/>
                  <a:pt x="185" y="4"/>
                  <a:pt x="185" y="4"/>
                </a:cubicBezTo>
                <a:cubicBezTo>
                  <a:pt x="186" y="4"/>
                  <a:pt x="187" y="4"/>
                  <a:pt x="188" y="4"/>
                </a:cubicBezTo>
                <a:close/>
                <a:moveTo>
                  <a:pt x="219" y="11"/>
                </a:moveTo>
                <a:cubicBezTo>
                  <a:pt x="217" y="9"/>
                  <a:pt x="215" y="8"/>
                  <a:pt x="212" y="7"/>
                </a:cubicBezTo>
                <a:cubicBezTo>
                  <a:pt x="210" y="11"/>
                  <a:pt x="210" y="11"/>
                  <a:pt x="210" y="11"/>
                </a:cubicBezTo>
                <a:cubicBezTo>
                  <a:pt x="213" y="12"/>
                  <a:pt x="215" y="13"/>
                  <a:pt x="217" y="14"/>
                </a:cubicBezTo>
                <a:lnTo>
                  <a:pt x="219" y="11"/>
                </a:lnTo>
                <a:close/>
                <a:moveTo>
                  <a:pt x="285" y="135"/>
                </a:moveTo>
                <a:cubicBezTo>
                  <a:pt x="289" y="135"/>
                  <a:pt x="289" y="135"/>
                  <a:pt x="289" y="135"/>
                </a:cubicBezTo>
                <a:cubicBezTo>
                  <a:pt x="289" y="132"/>
                  <a:pt x="288" y="129"/>
                  <a:pt x="288" y="127"/>
                </a:cubicBezTo>
                <a:cubicBezTo>
                  <a:pt x="284" y="128"/>
                  <a:pt x="284" y="128"/>
                  <a:pt x="284" y="128"/>
                </a:cubicBezTo>
                <a:cubicBezTo>
                  <a:pt x="284" y="130"/>
                  <a:pt x="285" y="133"/>
                  <a:pt x="285" y="135"/>
                </a:cubicBezTo>
                <a:close/>
                <a:moveTo>
                  <a:pt x="288" y="151"/>
                </a:moveTo>
                <a:cubicBezTo>
                  <a:pt x="292" y="150"/>
                  <a:pt x="292" y="150"/>
                  <a:pt x="292" y="150"/>
                </a:cubicBezTo>
                <a:cubicBezTo>
                  <a:pt x="292" y="148"/>
                  <a:pt x="291" y="145"/>
                  <a:pt x="291" y="142"/>
                </a:cubicBezTo>
                <a:cubicBezTo>
                  <a:pt x="287" y="143"/>
                  <a:pt x="287" y="143"/>
                  <a:pt x="287" y="143"/>
                </a:cubicBezTo>
                <a:cubicBezTo>
                  <a:pt x="287" y="146"/>
                  <a:pt x="288" y="148"/>
                  <a:pt x="288" y="151"/>
                </a:cubicBezTo>
                <a:close/>
                <a:moveTo>
                  <a:pt x="242" y="296"/>
                </a:moveTo>
                <a:cubicBezTo>
                  <a:pt x="250" y="296"/>
                  <a:pt x="250" y="296"/>
                  <a:pt x="250" y="296"/>
                </a:cubicBezTo>
                <a:cubicBezTo>
                  <a:pt x="250" y="292"/>
                  <a:pt x="250" y="292"/>
                  <a:pt x="250" y="292"/>
                </a:cubicBezTo>
                <a:cubicBezTo>
                  <a:pt x="242" y="292"/>
                  <a:pt x="242" y="292"/>
                  <a:pt x="242" y="292"/>
                </a:cubicBezTo>
                <a:lnTo>
                  <a:pt x="242" y="296"/>
                </a:lnTo>
                <a:close/>
                <a:moveTo>
                  <a:pt x="226" y="296"/>
                </a:moveTo>
                <a:cubicBezTo>
                  <a:pt x="234" y="296"/>
                  <a:pt x="234" y="296"/>
                  <a:pt x="234" y="296"/>
                </a:cubicBezTo>
                <a:cubicBezTo>
                  <a:pt x="234" y="292"/>
                  <a:pt x="234" y="292"/>
                  <a:pt x="234" y="292"/>
                </a:cubicBezTo>
                <a:cubicBezTo>
                  <a:pt x="226" y="292"/>
                  <a:pt x="226" y="292"/>
                  <a:pt x="226" y="292"/>
                </a:cubicBezTo>
                <a:lnTo>
                  <a:pt x="226" y="296"/>
                </a:lnTo>
                <a:close/>
                <a:moveTo>
                  <a:pt x="258" y="292"/>
                </a:moveTo>
                <a:cubicBezTo>
                  <a:pt x="259" y="296"/>
                  <a:pt x="259" y="296"/>
                  <a:pt x="259" y="296"/>
                </a:cubicBezTo>
                <a:cubicBezTo>
                  <a:pt x="261" y="295"/>
                  <a:pt x="264" y="294"/>
                  <a:pt x="267" y="293"/>
                </a:cubicBezTo>
                <a:cubicBezTo>
                  <a:pt x="265" y="290"/>
                  <a:pt x="265" y="290"/>
                  <a:pt x="265" y="290"/>
                </a:cubicBezTo>
                <a:cubicBezTo>
                  <a:pt x="263" y="291"/>
                  <a:pt x="260" y="291"/>
                  <a:pt x="258" y="292"/>
                </a:cubicBezTo>
                <a:close/>
                <a:moveTo>
                  <a:pt x="210" y="296"/>
                </a:moveTo>
                <a:cubicBezTo>
                  <a:pt x="218" y="296"/>
                  <a:pt x="218" y="296"/>
                  <a:pt x="218" y="296"/>
                </a:cubicBezTo>
                <a:cubicBezTo>
                  <a:pt x="218" y="292"/>
                  <a:pt x="218" y="292"/>
                  <a:pt x="218" y="292"/>
                </a:cubicBezTo>
                <a:cubicBezTo>
                  <a:pt x="210" y="292"/>
                  <a:pt x="210" y="292"/>
                  <a:pt x="210" y="292"/>
                </a:cubicBezTo>
                <a:lnTo>
                  <a:pt x="210" y="296"/>
                </a:lnTo>
                <a:close/>
                <a:moveTo>
                  <a:pt x="179" y="296"/>
                </a:moveTo>
                <a:cubicBezTo>
                  <a:pt x="187" y="296"/>
                  <a:pt x="187" y="296"/>
                  <a:pt x="187" y="296"/>
                </a:cubicBezTo>
                <a:cubicBezTo>
                  <a:pt x="187" y="292"/>
                  <a:pt x="187" y="292"/>
                  <a:pt x="187" y="292"/>
                </a:cubicBezTo>
                <a:cubicBezTo>
                  <a:pt x="179" y="292"/>
                  <a:pt x="179" y="292"/>
                  <a:pt x="179" y="292"/>
                </a:cubicBezTo>
                <a:lnTo>
                  <a:pt x="179" y="296"/>
                </a:lnTo>
                <a:close/>
                <a:moveTo>
                  <a:pt x="163" y="296"/>
                </a:moveTo>
                <a:cubicBezTo>
                  <a:pt x="171" y="296"/>
                  <a:pt x="171" y="296"/>
                  <a:pt x="171" y="296"/>
                </a:cubicBezTo>
                <a:cubicBezTo>
                  <a:pt x="171" y="292"/>
                  <a:pt x="171" y="292"/>
                  <a:pt x="171" y="292"/>
                </a:cubicBezTo>
                <a:cubicBezTo>
                  <a:pt x="163" y="292"/>
                  <a:pt x="163" y="292"/>
                  <a:pt x="163" y="292"/>
                </a:cubicBezTo>
                <a:lnTo>
                  <a:pt x="163" y="296"/>
                </a:lnTo>
                <a:close/>
                <a:moveTo>
                  <a:pt x="147" y="296"/>
                </a:moveTo>
                <a:cubicBezTo>
                  <a:pt x="155" y="296"/>
                  <a:pt x="155" y="296"/>
                  <a:pt x="155" y="296"/>
                </a:cubicBezTo>
                <a:cubicBezTo>
                  <a:pt x="155" y="292"/>
                  <a:pt x="155" y="292"/>
                  <a:pt x="155" y="292"/>
                </a:cubicBezTo>
                <a:cubicBezTo>
                  <a:pt x="147" y="292"/>
                  <a:pt x="147" y="292"/>
                  <a:pt x="147" y="292"/>
                </a:cubicBezTo>
                <a:lnTo>
                  <a:pt x="147" y="296"/>
                </a:lnTo>
                <a:close/>
                <a:moveTo>
                  <a:pt x="195" y="296"/>
                </a:moveTo>
                <a:cubicBezTo>
                  <a:pt x="203" y="296"/>
                  <a:pt x="203" y="296"/>
                  <a:pt x="203" y="296"/>
                </a:cubicBezTo>
                <a:cubicBezTo>
                  <a:pt x="203" y="292"/>
                  <a:pt x="203" y="292"/>
                  <a:pt x="203" y="292"/>
                </a:cubicBezTo>
                <a:cubicBezTo>
                  <a:pt x="195" y="292"/>
                  <a:pt x="195" y="292"/>
                  <a:pt x="195" y="292"/>
                </a:cubicBezTo>
                <a:lnTo>
                  <a:pt x="195" y="296"/>
                </a:lnTo>
                <a:close/>
                <a:moveTo>
                  <a:pt x="131" y="296"/>
                </a:moveTo>
                <a:cubicBezTo>
                  <a:pt x="139" y="296"/>
                  <a:pt x="139" y="296"/>
                  <a:pt x="139" y="296"/>
                </a:cubicBezTo>
                <a:cubicBezTo>
                  <a:pt x="139" y="292"/>
                  <a:pt x="139" y="292"/>
                  <a:pt x="139" y="292"/>
                </a:cubicBezTo>
                <a:cubicBezTo>
                  <a:pt x="131" y="292"/>
                  <a:pt x="131" y="292"/>
                  <a:pt x="131" y="292"/>
                </a:cubicBezTo>
                <a:lnTo>
                  <a:pt x="131" y="296"/>
                </a:lnTo>
                <a:close/>
                <a:moveTo>
                  <a:pt x="272" y="286"/>
                </a:moveTo>
                <a:cubicBezTo>
                  <a:pt x="274" y="289"/>
                  <a:pt x="274" y="289"/>
                  <a:pt x="274" y="289"/>
                </a:cubicBezTo>
                <a:cubicBezTo>
                  <a:pt x="276" y="288"/>
                  <a:pt x="279" y="286"/>
                  <a:pt x="281" y="284"/>
                </a:cubicBezTo>
                <a:cubicBezTo>
                  <a:pt x="278" y="281"/>
                  <a:pt x="278" y="281"/>
                  <a:pt x="278" y="281"/>
                </a:cubicBezTo>
                <a:cubicBezTo>
                  <a:pt x="276" y="283"/>
                  <a:pt x="274" y="285"/>
                  <a:pt x="272" y="286"/>
                </a:cubicBezTo>
                <a:close/>
                <a:moveTo>
                  <a:pt x="289" y="214"/>
                </a:moveTo>
                <a:cubicBezTo>
                  <a:pt x="293" y="214"/>
                  <a:pt x="293" y="214"/>
                  <a:pt x="293" y="214"/>
                </a:cubicBezTo>
                <a:cubicBezTo>
                  <a:pt x="293" y="206"/>
                  <a:pt x="293" y="206"/>
                  <a:pt x="293" y="206"/>
                </a:cubicBezTo>
                <a:cubicBezTo>
                  <a:pt x="289" y="206"/>
                  <a:pt x="289" y="206"/>
                  <a:pt x="289" y="206"/>
                </a:cubicBezTo>
                <a:lnTo>
                  <a:pt x="289" y="214"/>
                </a:lnTo>
                <a:close/>
                <a:moveTo>
                  <a:pt x="289" y="182"/>
                </a:moveTo>
                <a:cubicBezTo>
                  <a:pt x="293" y="182"/>
                  <a:pt x="293" y="182"/>
                  <a:pt x="293" y="182"/>
                </a:cubicBezTo>
                <a:cubicBezTo>
                  <a:pt x="293" y="175"/>
                  <a:pt x="293" y="175"/>
                  <a:pt x="293" y="175"/>
                </a:cubicBezTo>
                <a:cubicBezTo>
                  <a:pt x="289" y="175"/>
                  <a:pt x="289" y="175"/>
                  <a:pt x="289" y="175"/>
                </a:cubicBezTo>
                <a:lnTo>
                  <a:pt x="289" y="182"/>
                </a:lnTo>
                <a:close/>
                <a:moveTo>
                  <a:pt x="289" y="198"/>
                </a:moveTo>
                <a:cubicBezTo>
                  <a:pt x="293" y="198"/>
                  <a:pt x="293" y="198"/>
                  <a:pt x="293" y="198"/>
                </a:cubicBezTo>
                <a:cubicBezTo>
                  <a:pt x="293" y="190"/>
                  <a:pt x="293" y="190"/>
                  <a:pt x="293" y="190"/>
                </a:cubicBezTo>
                <a:cubicBezTo>
                  <a:pt x="289" y="190"/>
                  <a:pt x="289" y="190"/>
                  <a:pt x="289" y="190"/>
                </a:cubicBezTo>
                <a:lnTo>
                  <a:pt x="289" y="198"/>
                </a:lnTo>
                <a:close/>
                <a:moveTo>
                  <a:pt x="283" y="111"/>
                </a:moveTo>
                <a:cubicBezTo>
                  <a:pt x="279" y="113"/>
                  <a:pt x="279" y="113"/>
                  <a:pt x="279" y="113"/>
                </a:cubicBezTo>
                <a:cubicBezTo>
                  <a:pt x="280" y="115"/>
                  <a:pt x="281" y="118"/>
                  <a:pt x="282" y="120"/>
                </a:cubicBezTo>
                <a:cubicBezTo>
                  <a:pt x="285" y="119"/>
                  <a:pt x="285" y="119"/>
                  <a:pt x="285" y="119"/>
                </a:cubicBezTo>
                <a:cubicBezTo>
                  <a:pt x="285" y="116"/>
                  <a:pt x="284" y="114"/>
                  <a:pt x="283" y="111"/>
                </a:cubicBezTo>
                <a:close/>
                <a:moveTo>
                  <a:pt x="293" y="158"/>
                </a:moveTo>
                <a:cubicBezTo>
                  <a:pt x="289" y="159"/>
                  <a:pt x="289" y="159"/>
                  <a:pt x="289" y="159"/>
                </a:cubicBezTo>
                <a:cubicBezTo>
                  <a:pt x="289" y="161"/>
                  <a:pt x="289" y="163"/>
                  <a:pt x="289" y="166"/>
                </a:cubicBezTo>
                <a:cubicBezTo>
                  <a:pt x="289" y="167"/>
                  <a:pt x="289" y="167"/>
                  <a:pt x="289" y="167"/>
                </a:cubicBezTo>
                <a:cubicBezTo>
                  <a:pt x="293" y="167"/>
                  <a:pt x="293" y="167"/>
                  <a:pt x="293" y="167"/>
                </a:cubicBezTo>
                <a:cubicBezTo>
                  <a:pt x="293" y="166"/>
                  <a:pt x="293" y="166"/>
                  <a:pt x="293" y="166"/>
                </a:cubicBezTo>
                <a:cubicBezTo>
                  <a:pt x="293" y="163"/>
                  <a:pt x="293" y="161"/>
                  <a:pt x="293" y="158"/>
                </a:cubicBezTo>
                <a:close/>
                <a:moveTo>
                  <a:pt x="283" y="276"/>
                </a:moveTo>
                <a:cubicBezTo>
                  <a:pt x="286" y="278"/>
                  <a:pt x="286" y="278"/>
                  <a:pt x="286" y="278"/>
                </a:cubicBezTo>
                <a:cubicBezTo>
                  <a:pt x="287" y="276"/>
                  <a:pt x="289" y="273"/>
                  <a:pt x="290" y="271"/>
                </a:cubicBezTo>
                <a:cubicBezTo>
                  <a:pt x="286" y="269"/>
                  <a:pt x="286" y="269"/>
                  <a:pt x="286" y="269"/>
                </a:cubicBezTo>
                <a:cubicBezTo>
                  <a:pt x="285" y="271"/>
                  <a:pt x="284" y="274"/>
                  <a:pt x="283" y="276"/>
                </a:cubicBezTo>
                <a:close/>
                <a:moveTo>
                  <a:pt x="288" y="262"/>
                </a:moveTo>
                <a:cubicBezTo>
                  <a:pt x="292" y="263"/>
                  <a:pt x="292" y="263"/>
                  <a:pt x="292" y="263"/>
                </a:cubicBezTo>
                <a:cubicBezTo>
                  <a:pt x="293" y="260"/>
                  <a:pt x="293" y="257"/>
                  <a:pt x="293" y="254"/>
                </a:cubicBezTo>
                <a:cubicBezTo>
                  <a:pt x="293" y="254"/>
                  <a:pt x="293" y="254"/>
                  <a:pt x="293" y="254"/>
                </a:cubicBezTo>
                <a:cubicBezTo>
                  <a:pt x="289" y="254"/>
                  <a:pt x="289" y="254"/>
                  <a:pt x="289" y="254"/>
                </a:cubicBezTo>
                <a:cubicBezTo>
                  <a:pt x="289" y="257"/>
                  <a:pt x="289" y="259"/>
                  <a:pt x="288" y="262"/>
                </a:cubicBezTo>
                <a:close/>
                <a:moveTo>
                  <a:pt x="289" y="230"/>
                </a:moveTo>
                <a:cubicBezTo>
                  <a:pt x="293" y="230"/>
                  <a:pt x="293" y="230"/>
                  <a:pt x="293" y="230"/>
                </a:cubicBezTo>
                <a:cubicBezTo>
                  <a:pt x="293" y="222"/>
                  <a:pt x="293" y="222"/>
                  <a:pt x="293" y="222"/>
                </a:cubicBezTo>
                <a:cubicBezTo>
                  <a:pt x="289" y="222"/>
                  <a:pt x="289" y="222"/>
                  <a:pt x="289" y="222"/>
                </a:cubicBezTo>
                <a:lnTo>
                  <a:pt x="289" y="230"/>
                </a:lnTo>
                <a:close/>
                <a:moveTo>
                  <a:pt x="289" y="246"/>
                </a:moveTo>
                <a:cubicBezTo>
                  <a:pt x="293" y="246"/>
                  <a:pt x="293" y="246"/>
                  <a:pt x="293" y="246"/>
                </a:cubicBezTo>
                <a:cubicBezTo>
                  <a:pt x="293" y="238"/>
                  <a:pt x="293" y="238"/>
                  <a:pt x="293" y="238"/>
                </a:cubicBezTo>
                <a:cubicBezTo>
                  <a:pt x="289" y="238"/>
                  <a:pt x="289" y="238"/>
                  <a:pt x="289" y="238"/>
                </a:cubicBezTo>
                <a:lnTo>
                  <a:pt x="289" y="246"/>
                </a:lnTo>
                <a:close/>
                <a:moveTo>
                  <a:pt x="4" y="119"/>
                </a:moveTo>
                <a:cubicBezTo>
                  <a:pt x="0" y="119"/>
                  <a:pt x="0" y="119"/>
                  <a:pt x="0" y="119"/>
                </a:cubicBezTo>
                <a:cubicBezTo>
                  <a:pt x="0" y="127"/>
                  <a:pt x="0" y="127"/>
                  <a:pt x="0" y="127"/>
                </a:cubicBezTo>
                <a:cubicBezTo>
                  <a:pt x="4" y="127"/>
                  <a:pt x="4" y="127"/>
                  <a:pt x="4" y="127"/>
                </a:cubicBezTo>
                <a:lnTo>
                  <a:pt x="4" y="119"/>
                </a:lnTo>
                <a:close/>
                <a:moveTo>
                  <a:pt x="4" y="215"/>
                </a:moveTo>
                <a:cubicBezTo>
                  <a:pt x="0" y="215"/>
                  <a:pt x="0" y="215"/>
                  <a:pt x="0" y="215"/>
                </a:cubicBezTo>
                <a:cubicBezTo>
                  <a:pt x="0" y="223"/>
                  <a:pt x="0" y="223"/>
                  <a:pt x="0" y="223"/>
                </a:cubicBezTo>
                <a:cubicBezTo>
                  <a:pt x="4" y="223"/>
                  <a:pt x="4" y="223"/>
                  <a:pt x="4" y="223"/>
                </a:cubicBezTo>
                <a:lnTo>
                  <a:pt x="4" y="215"/>
                </a:lnTo>
                <a:close/>
                <a:moveTo>
                  <a:pt x="115" y="296"/>
                </a:moveTo>
                <a:cubicBezTo>
                  <a:pt x="123" y="296"/>
                  <a:pt x="123" y="296"/>
                  <a:pt x="123" y="296"/>
                </a:cubicBezTo>
                <a:cubicBezTo>
                  <a:pt x="123" y="292"/>
                  <a:pt x="123" y="292"/>
                  <a:pt x="123" y="292"/>
                </a:cubicBezTo>
                <a:cubicBezTo>
                  <a:pt x="115" y="292"/>
                  <a:pt x="115" y="292"/>
                  <a:pt x="115" y="292"/>
                </a:cubicBezTo>
                <a:lnTo>
                  <a:pt x="115" y="296"/>
                </a:lnTo>
                <a:close/>
                <a:moveTo>
                  <a:pt x="4" y="247"/>
                </a:moveTo>
                <a:cubicBezTo>
                  <a:pt x="0" y="247"/>
                  <a:pt x="0" y="247"/>
                  <a:pt x="0" y="247"/>
                </a:cubicBezTo>
                <a:cubicBezTo>
                  <a:pt x="0" y="255"/>
                  <a:pt x="0" y="255"/>
                  <a:pt x="0" y="255"/>
                </a:cubicBezTo>
                <a:cubicBezTo>
                  <a:pt x="4" y="255"/>
                  <a:pt x="4" y="255"/>
                  <a:pt x="4" y="255"/>
                </a:cubicBezTo>
                <a:lnTo>
                  <a:pt x="4" y="247"/>
                </a:lnTo>
                <a:close/>
                <a:moveTo>
                  <a:pt x="4" y="231"/>
                </a:moveTo>
                <a:cubicBezTo>
                  <a:pt x="0" y="231"/>
                  <a:pt x="0" y="231"/>
                  <a:pt x="0" y="231"/>
                </a:cubicBezTo>
                <a:cubicBezTo>
                  <a:pt x="0" y="239"/>
                  <a:pt x="0" y="239"/>
                  <a:pt x="0" y="239"/>
                </a:cubicBezTo>
                <a:cubicBezTo>
                  <a:pt x="4" y="239"/>
                  <a:pt x="4" y="239"/>
                  <a:pt x="4" y="239"/>
                </a:cubicBezTo>
                <a:lnTo>
                  <a:pt x="4" y="231"/>
                </a:lnTo>
                <a:close/>
                <a:moveTo>
                  <a:pt x="4" y="183"/>
                </a:moveTo>
                <a:cubicBezTo>
                  <a:pt x="0" y="183"/>
                  <a:pt x="0" y="183"/>
                  <a:pt x="0" y="183"/>
                </a:cubicBezTo>
                <a:cubicBezTo>
                  <a:pt x="0" y="191"/>
                  <a:pt x="0" y="191"/>
                  <a:pt x="0" y="191"/>
                </a:cubicBezTo>
                <a:cubicBezTo>
                  <a:pt x="4" y="191"/>
                  <a:pt x="4" y="191"/>
                  <a:pt x="4" y="191"/>
                </a:cubicBezTo>
                <a:lnTo>
                  <a:pt x="4" y="183"/>
                </a:lnTo>
                <a:close/>
                <a:moveTo>
                  <a:pt x="4" y="135"/>
                </a:moveTo>
                <a:cubicBezTo>
                  <a:pt x="0" y="135"/>
                  <a:pt x="0" y="135"/>
                  <a:pt x="0" y="135"/>
                </a:cubicBezTo>
                <a:cubicBezTo>
                  <a:pt x="0" y="143"/>
                  <a:pt x="0" y="143"/>
                  <a:pt x="0" y="143"/>
                </a:cubicBezTo>
                <a:cubicBezTo>
                  <a:pt x="4" y="143"/>
                  <a:pt x="4" y="143"/>
                  <a:pt x="4" y="143"/>
                </a:cubicBezTo>
                <a:lnTo>
                  <a:pt x="4" y="135"/>
                </a:lnTo>
                <a:close/>
                <a:moveTo>
                  <a:pt x="4" y="104"/>
                </a:moveTo>
                <a:cubicBezTo>
                  <a:pt x="0" y="104"/>
                  <a:pt x="0" y="104"/>
                  <a:pt x="0" y="104"/>
                </a:cubicBezTo>
                <a:cubicBezTo>
                  <a:pt x="0" y="112"/>
                  <a:pt x="0" y="112"/>
                  <a:pt x="0" y="112"/>
                </a:cubicBezTo>
                <a:cubicBezTo>
                  <a:pt x="4" y="112"/>
                  <a:pt x="4" y="112"/>
                  <a:pt x="4" y="112"/>
                </a:cubicBezTo>
                <a:lnTo>
                  <a:pt x="4" y="104"/>
                </a:lnTo>
                <a:close/>
                <a:moveTo>
                  <a:pt x="4" y="167"/>
                </a:moveTo>
                <a:cubicBezTo>
                  <a:pt x="0" y="167"/>
                  <a:pt x="0" y="167"/>
                  <a:pt x="0" y="167"/>
                </a:cubicBezTo>
                <a:cubicBezTo>
                  <a:pt x="0" y="175"/>
                  <a:pt x="0" y="175"/>
                  <a:pt x="0" y="175"/>
                </a:cubicBezTo>
                <a:cubicBezTo>
                  <a:pt x="4" y="175"/>
                  <a:pt x="4" y="175"/>
                  <a:pt x="4" y="175"/>
                </a:cubicBezTo>
                <a:lnTo>
                  <a:pt x="4" y="167"/>
                </a:lnTo>
                <a:close/>
                <a:moveTo>
                  <a:pt x="4" y="151"/>
                </a:moveTo>
                <a:cubicBezTo>
                  <a:pt x="0" y="151"/>
                  <a:pt x="0" y="151"/>
                  <a:pt x="0" y="151"/>
                </a:cubicBezTo>
                <a:cubicBezTo>
                  <a:pt x="0" y="159"/>
                  <a:pt x="0" y="159"/>
                  <a:pt x="0" y="159"/>
                </a:cubicBezTo>
                <a:cubicBezTo>
                  <a:pt x="4" y="159"/>
                  <a:pt x="4" y="159"/>
                  <a:pt x="4" y="159"/>
                </a:cubicBezTo>
                <a:lnTo>
                  <a:pt x="4" y="151"/>
                </a:lnTo>
                <a:close/>
                <a:moveTo>
                  <a:pt x="4" y="199"/>
                </a:moveTo>
                <a:cubicBezTo>
                  <a:pt x="0" y="199"/>
                  <a:pt x="0" y="199"/>
                  <a:pt x="0" y="199"/>
                </a:cubicBezTo>
                <a:cubicBezTo>
                  <a:pt x="0" y="207"/>
                  <a:pt x="0" y="207"/>
                  <a:pt x="0" y="207"/>
                </a:cubicBezTo>
                <a:cubicBezTo>
                  <a:pt x="4" y="207"/>
                  <a:pt x="4" y="207"/>
                  <a:pt x="4" y="207"/>
                </a:cubicBezTo>
                <a:lnTo>
                  <a:pt x="4" y="199"/>
                </a:lnTo>
                <a:close/>
                <a:moveTo>
                  <a:pt x="51" y="296"/>
                </a:moveTo>
                <a:cubicBezTo>
                  <a:pt x="59" y="296"/>
                  <a:pt x="59" y="296"/>
                  <a:pt x="59" y="296"/>
                </a:cubicBezTo>
                <a:cubicBezTo>
                  <a:pt x="59" y="292"/>
                  <a:pt x="59" y="292"/>
                  <a:pt x="59" y="292"/>
                </a:cubicBezTo>
                <a:cubicBezTo>
                  <a:pt x="51" y="292"/>
                  <a:pt x="51" y="292"/>
                  <a:pt x="51" y="292"/>
                </a:cubicBezTo>
                <a:lnTo>
                  <a:pt x="51" y="296"/>
                </a:lnTo>
                <a:close/>
                <a:moveTo>
                  <a:pt x="83" y="296"/>
                </a:moveTo>
                <a:cubicBezTo>
                  <a:pt x="91" y="296"/>
                  <a:pt x="91" y="296"/>
                  <a:pt x="91" y="296"/>
                </a:cubicBezTo>
                <a:cubicBezTo>
                  <a:pt x="91" y="292"/>
                  <a:pt x="91" y="292"/>
                  <a:pt x="91" y="292"/>
                </a:cubicBezTo>
                <a:cubicBezTo>
                  <a:pt x="83" y="292"/>
                  <a:pt x="83" y="292"/>
                  <a:pt x="83" y="292"/>
                </a:cubicBezTo>
                <a:lnTo>
                  <a:pt x="83" y="296"/>
                </a:lnTo>
                <a:close/>
                <a:moveTo>
                  <a:pt x="67" y="296"/>
                </a:moveTo>
                <a:cubicBezTo>
                  <a:pt x="75" y="296"/>
                  <a:pt x="75" y="296"/>
                  <a:pt x="75" y="296"/>
                </a:cubicBezTo>
                <a:cubicBezTo>
                  <a:pt x="75" y="292"/>
                  <a:pt x="75" y="292"/>
                  <a:pt x="75" y="292"/>
                </a:cubicBezTo>
                <a:cubicBezTo>
                  <a:pt x="67" y="292"/>
                  <a:pt x="67" y="292"/>
                  <a:pt x="67" y="292"/>
                </a:cubicBezTo>
                <a:lnTo>
                  <a:pt x="67" y="296"/>
                </a:lnTo>
                <a:close/>
                <a:moveTo>
                  <a:pt x="99" y="296"/>
                </a:moveTo>
                <a:cubicBezTo>
                  <a:pt x="107" y="296"/>
                  <a:pt x="107" y="296"/>
                  <a:pt x="107" y="296"/>
                </a:cubicBezTo>
                <a:cubicBezTo>
                  <a:pt x="107" y="292"/>
                  <a:pt x="107" y="292"/>
                  <a:pt x="107" y="292"/>
                </a:cubicBezTo>
                <a:cubicBezTo>
                  <a:pt x="99" y="292"/>
                  <a:pt x="99" y="292"/>
                  <a:pt x="99" y="292"/>
                </a:cubicBezTo>
                <a:lnTo>
                  <a:pt x="99" y="296"/>
                </a:lnTo>
                <a:close/>
                <a:moveTo>
                  <a:pt x="20" y="290"/>
                </a:moveTo>
                <a:cubicBezTo>
                  <a:pt x="22" y="291"/>
                  <a:pt x="24" y="293"/>
                  <a:pt x="27" y="294"/>
                </a:cubicBezTo>
                <a:cubicBezTo>
                  <a:pt x="28" y="290"/>
                  <a:pt x="28" y="290"/>
                  <a:pt x="28" y="290"/>
                </a:cubicBezTo>
                <a:cubicBezTo>
                  <a:pt x="26" y="289"/>
                  <a:pt x="24" y="288"/>
                  <a:pt x="22" y="286"/>
                </a:cubicBezTo>
                <a:lnTo>
                  <a:pt x="20" y="290"/>
                </a:lnTo>
                <a:close/>
                <a:moveTo>
                  <a:pt x="7" y="278"/>
                </a:moveTo>
                <a:cubicBezTo>
                  <a:pt x="9" y="281"/>
                  <a:pt x="11" y="283"/>
                  <a:pt x="13" y="285"/>
                </a:cubicBezTo>
                <a:cubicBezTo>
                  <a:pt x="16" y="282"/>
                  <a:pt x="16" y="282"/>
                  <a:pt x="16" y="282"/>
                </a:cubicBezTo>
                <a:cubicBezTo>
                  <a:pt x="14" y="280"/>
                  <a:pt x="12" y="278"/>
                  <a:pt x="11" y="276"/>
                </a:cubicBezTo>
                <a:lnTo>
                  <a:pt x="7" y="278"/>
                </a:lnTo>
                <a:close/>
                <a:moveTo>
                  <a:pt x="36" y="292"/>
                </a:moveTo>
                <a:cubicBezTo>
                  <a:pt x="35" y="296"/>
                  <a:pt x="35" y="296"/>
                  <a:pt x="35" y="296"/>
                </a:cubicBezTo>
                <a:cubicBezTo>
                  <a:pt x="37" y="296"/>
                  <a:pt x="40" y="296"/>
                  <a:pt x="42" y="296"/>
                </a:cubicBezTo>
                <a:cubicBezTo>
                  <a:pt x="43" y="296"/>
                  <a:pt x="43" y="296"/>
                  <a:pt x="43" y="296"/>
                </a:cubicBezTo>
                <a:cubicBezTo>
                  <a:pt x="43" y="292"/>
                  <a:pt x="43" y="292"/>
                  <a:pt x="43" y="292"/>
                </a:cubicBezTo>
                <a:cubicBezTo>
                  <a:pt x="42" y="292"/>
                  <a:pt x="42" y="292"/>
                  <a:pt x="42" y="292"/>
                </a:cubicBezTo>
                <a:cubicBezTo>
                  <a:pt x="40" y="292"/>
                  <a:pt x="38" y="292"/>
                  <a:pt x="36" y="292"/>
                </a:cubicBezTo>
                <a:close/>
                <a:moveTo>
                  <a:pt x="1" y="263"/>
                </a:moveTo>
                <a:cubicBezTo>
                  <a:pt x="1" y="266"/>
                  <a:pt x="2" y="269"/>
                  <a:pt x="3" y="271"/>
                </a:cubicBezTo>
                <a:cubicBezTo>
                  <a:pt x="7" y="269"/>
                  <a:pt x="7" y="269"/>
                  <a:pt x="7" y="269"/>
                </a:cubicBezTo>
                <a:cubicBezTo>
                  <a:pt x="6" y="267"/>
                  <a:pt x="5" y="265"/>
                  <a:pt x="5" y="262"/>
                </a:cubicBezTo>
                <a:lnTo>
                  <a:pt x="1" y="263"/>
                </a:lnTo>
                <a:close/>
              </a:path>
            </a:pathLst>
          </a:custGeom>
          <a:solidFill>
            <a:schemeClr val="bg1"/>
          </a:solidFill>
          <a:ln>
            <a:noFill/>
          </a:ln>
        </p:spPr>
        <p:txBody>
          <a:bodyPr vert="horz" wrap="square" lIns="121899" tIns="60949" rIns="121899" bIns="60949" numCol="1" anchor="t" anchorCtr="0" compatLnSpc="1">
            <a:prstTxWarp prst="textNoShape">
              <a:avLst/>
            </a:prstTxWarp>
          </a:bodyPr>
          <a:lstStyle/>
          <a:p>
            <a:endParaRPr lang="en-US"/>
          </a:p>
        </p:txBody>
      </p:sp>
      <p:sp>
        <p:nvSpPr>
          <p:cNvPr id="35" name="Freeform 6"/>
          <p:cNvSpPr>
            <a:spLocks noChangeAspect="1" noEditPoints="1"/>
          </p:cNvSpPr>
          <p:nvPr/>
        </p:nvSpPr>
        <p:spPr bwMode="auto">
          <a:xfrm>
            <a:off x="6703854" y="2579192"/>
            <a:ext cx="442311" cy="581451"/>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bg1"/>
          </a:solidFill>
          <a:ln>
            <a:noFill/>
          </a:ln>
        </p:spPr>
        <p:txBody>
          <a:bodyPr vert="horz" wrap="square" lIns="121899" tIns="60949" rIns="121899" bIns="60949" numCol="1" anchor="t" anchorCtr="0" compatLnSpc="1">
            <a:prstTxWarp prst="textNoShape">
              <a:avLst/>
            </a:prstTxWarp>
          </a:bodyPr>
          <a:lstStyle/>
          <a:p>
            <a:endParaRPr lang="en-US"/>
          </a:p>
        </p:txBody>
      </p:sp>
      <p:sp>
        <p:nvSpPr>
          <p:cNvPr id="6" name="Rectangle 5"/>
          <p:cNvSpPr/>
          <p:nvPr/>
        </p:nvSpPr>
        <p:spPr>
          <a:xfrm>
            <a:off x="6881638" y="4190734"/>
            <a:ext cx="803857" cy="455509"/>
          </a:xfrm>
          <a:prstGeom prst="rect">
            <a:avLst/>
          </a:prstGeom>
        </p:spPr>
        <p:txBody>
          <a:bodyPr wrap="none" lIns="121899" tIns="60949" rIns="121899" bIns="60949">
            <a:spAutoFit/>
          </a:bodyPr>
          <a:lstStyle/>
          <a:p>
            <a:pPr defTabSz="914209">
              <a:lnSpc>
                <a:spcPct val="90000"/>
              </a:lnSpc>
              <a:buSzPct val="90000"/>
              <a:defRPr/>
            </a:pPr>
            <a:r>
              <a:rPr lang="en-US" kern="0" dirty="0" err="1">
                <a:gradFill>
                  <a:gsLst>
                    <a:gs pos="85000">
                      <a:srgbClr val="FFFFFF"/>
                    </a:gs>
                    <a:gs pos="0">
                      <a:srgbClr val="FFFFFF"/>
                    </a:gs>
                  </a:gsLst>
                  <a:lin ang="5400000" scaled="0"/>
                </a:gradFill>
              </a:rPr>
              <a:t>IaaS</a:t>
            </a:r>
            <a:endParaRPr lang="en-US" kern="0" dirty="0">
              <a:gradFill>
                <a:gsLst>
                  <a:gs pos="85000">
                    <a:srgbClr val="FFFFFF"/>
                  </a:gs>
                  <a:gs pos="0">
                    <a:srgbClr val="FFFFFF"/>
                  </a:gs>
                </a:gsLst>
                <a:lin ang="5400000" scaled="0"/>
              </a:gradFill>
            </a:endParaRPr>
          </a:p>
        </p:txBody>
      </p:sp>
      <p:sp>
        <p:nvSpPr>
          <p:cNvPr id="24" name="Freeform 128"/>
          <p:cNvSpPr>
            <a:spLocks noChangeAspect="1"/>
          </p:cNvSpPr>
          <p:nvPr/>
        </p:nvSpPr>
        <p:spPr bwMode="black">
          <a:xfrm>
            <a:off x="7096304" y="3386590"/>
            <a:ext cx="652994" cy="3607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rapezoid 1"/>
          <p:cNvSpPr/>
          <p:nvPr/>
        </p:nvSpPr>
        <p:spPr bwMode="auto">
          <a:xfrm rot="8419041">
            <a:off x="6913891" y="2911222"/>
            <a:ext cx="549101" cy="678034"/>
          </a:xfrm>
          <a:custGeom>
            <a:avLst/>
            <a:gdLst>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0 w 575519"/>
              <a:gd name="connsiteY4" fmla="*/ 638732 h 638732"/>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293050 w 575519"/>
              <a:gd name="connsiteY4" fmla="*/ 636375 h 638732"/>
              <a:gd name="connsiteX5" fmla="*/ 0 w 575519"/>
              <a:gd name="connsiteY5" fmla="*/ 638732 h 638732"/>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251543 w 575519"/>
              <a:gd name="connsiteY4" fmla="*/ 389765 h 638732"/>
              <a:gd name="connsiteX5" fmla="*/ 0 w 575519"/>
              <a:gd name="connsiteY5" fmla="*/ 638732 h 638732"/>
              <a:gd name="connsiteX0" fmla="*/ 0 w 574179"/>
              <a:gd name="connsiteY0" fmla="*/ 678034 h 678034"/>
              <a:gd name="connsiteX1" fmla="*/ 142540 w 574179"/>
              <a:gd name="connsiteY1" fmla="*/ 0 h 678034"/>
              <a:gd name="connsiteX2" fmla="*/ 430299 w 574179"/>
              <a:gd name="connsiteY2" fmla="*/ 0 h 678034"/>
              <a:gd name="connsiteX3" fmla="*/ 574179 w 574179"/>
              <a:gd name="connsiteY3" fmla="*/ 638732 h 678034"/>
              <a:gd name="connsiteX4" fmla="*/ 250203 w 574179"/>
              <a:gd name="connsiteY4" fmla="*/ 389765 h 678034"/>
              <a:gd name="connsiteX5" fmla="*/ 0 w 574179"/>
              <a:gd name="connsiteY5" fmla="*/ 678034 h 678034"/>
              <a:gd name="connsiteX0" fmla="*/ 0 w 549101"/>
              <a:gd name="connsiteY0" fmla="*/ 678034 h 678034"/>
              <a:gd name="connsiteX1" fmla="*/ 142540 w 549101"/>
              <a:gd name="connsiteY1" fmla="*/ 0 h 678034"/>
              <a:gd name="connsiteX2" fmla="*/ 430299 w 549101"/>
              <a:gd name="connsiteY2" fmla="*/ 0 h 678034"/>
              <a:gd name="connsiteX3" fmla="*/ 549101 w 549101"/>
              <a:gd name="connsiteY3" fmla="*/ 643388 h 678034"/>
              <a:gd name="connsiteX4" fmla="*/ 250203 w 549101"/>
              <a:gd name="connsiteY4" fmla="*/ 389765 h 678034"/>
              <a:gd name="connsiteX5" fmla="*/ 0 w 549101"/>
              <a:gd name="connsiteY5" fmla="*/ 678034 h 678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101" h="678034">
                <a:moveTo>
                  <a:pt x="0" y="678034"/>
                </a:moveTo>
                <a:lnTo>
                  <a:pt x="142540" y="0"/>
                </a:lnTo>
                <a:lnTo>
                  <a:pt x="430299" y="0"/>
                </a:lnTo>
                <a:lnTo>
                  <a:pt x="549101" y="643388"/>
                </a:lnTo>
                <a:lnTo>
                  <a:pt x="250203" y="389765"/>
                </a:lnTo>
                <a:lnTo>
                  <a:pt x="0" y="678034"/>
                </a:lnTo>
                <a:close/>
              </a:path>
            </a:pathLst>
          </a:custGeom>
          <a:gradFill>
            <a:gsLst>
              <a:gs pos="0">
                <a:schemeClr val="bg1"/>
              </a:gs>
              <a:gs pos="100000">
                <a:schemeClr val="bg1">
                  <a:alpha val="0"/>
                </a:schemeClr>
              </a:gs>
            </a:gsLst>
            <a:lin ang="162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Freeform 128"/>
          <p:cNvSpPr>
            <a:spLocks noChangeAspect="1"/>
          </p:cNvSpPr>
          <p:nvPr/>
        </p:nvSpPr>
        <p:spPr bwMode="black">
          <a:xfrm>
            <a:off x="10207215" y="3386243"/>
            <a:ext cx="652994" cy="3607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Trapezoid 1"/>
          <p:cNvSpPr/>
          <p:nvPr/>
        </p:nvSpPr>
        <p:spPr bwMode="auto">
          <a:xfrm rot="9184644">
            <a:off x="10106294" y="2917659"/>
            <a:ext cx="575091" cy="661425"/>
          </a:xfrm>
          <a:custGeom>
            <a:avLst/>
            <a:gdLst>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0 w 575519"/>
              <a:gd name="connsiteY4" fmla="*/ 638732 h 638732"/>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293050 w 575519"/>
              <a:gd name="connsiteY4" fmla="*/ 636375 h 638732"/>
              <a:gd name="connsiteX5" fmla="*/ 0 w 575519"/>
              <a:gd name="connsiteY5" fmla="*/ 638732 h 638732"/>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251543 w 575519"/>
              <a:gd name="connsiteY4" fmla="*/ 389765 h 638732"/>
              <a:gd name="connsiteX5" fmla="*/ 0 w 575519"/>
              <a:gd name="connsiteY5" fmla="*/ 638732 h 638732"/>
              <a:gd name="connsiteX0" fmla="*/ 0 w 574179"/>
              <a:gd name="connsiteY0" fmla="*/ 678034 h 678034"/>
              <a:gd name="connsiteX1" fmla="*/ 142540 w 574179"/>
              <a:gd name="connsiteY1" fmla="*/ 0 h 678034"/>
              <a:gd name="connsiteX2" fmla="*/ 430299 w 574179"/>
              <a:gd name="connsiteY2" fmla="*/ 0 h 678034"/>
              <a:gd name="connsiteX3" fmla="*/ 574179 w 574179"/>
              <a:gd name="connsiteY3" fmla="*/ 638732 h 678034"/>
              <a:gd name="connsiteX4" fmla="*/ 250203 w 574179"/>
              <a:gd name="connsiteY4" fmla="*/ 389765 h 678034"/>
              <a:gd name="connsiteX5" fmla="*/ 0 w 574179"/>
              <a:gd name="connsiteY5" fmla="*/ 678034 h 678034"/>
              <a:gd name="connsiteX0" fmla="*/ 0 w 549101"/>
              <a:gd name="connsiteY0" fmla="*/ 678034 h 678034"/>
              <a:gd name="connsiteX1" fmla="*/ 142540 w 549101"/>
              <a:gd name="connsiteY1" fmla="*/ 0 h 678034"/>
              <a:gd name="connsiteX2" fmla="*/ 430299 w 549101"/>
              <a:gd name="connsiteY2" fmla="*/ 0 h 678034"/>
              <a:gd name="connsiteX3" fmla="*/ 549101 w 549101"/>
              <a:gd name="connsiteY3" fmla="*/ 643388 h 678034"/>
              <a:gd name="connsiteX4" fmla="*/ 250203 w 549101"/>
              <a:gd name="connsiteY4" fmla="*/ 389765 h 678034"/>
              <a:gd name="connsiteX5" fmla="*/ 0 w 549101"/>
              <a:gd name="connsiteY5" fmla="*/ 678034 h 678034"/>
              <a:gd name="connsiteX0" fmla="*/ 0 w 581807"/>
              <a:gd name="connsiteY0" fmla="*/ 661425 h 661425"/>
              <a:gd name="connsiteX1" fmla="*/ 175246 w 581807"/>
              <a:gd name="connsiteY1" fmla="*/ 0 h 661425"/>
              <a:gd name="connsiteX2" fmla="*/ 463005 w 581807"/>
              <a:gd name="connsiteY2" fmla="*/ 0 h 661425"/>
              <a:gd name="connsiteX3" fmla="*/ 581807 w 581807"/>
              <a:gd name="connsiteY3" fmla="*/ 643388 h 661425"/>
              <a:gd name="connsiteX4" fmla="*/ 282909 w 581807"/>
              <a:gd name="connsiteY4" fmla="*/ 389765 h 661425"/>
              <a:gd name="connsiteX5" fmla="*/ 0 w 581807"/>
              <a:gd name="connsiteY5" fmla="*/ 661425 h 661425"/>
              <a:gd name="connsiteX0" fmla="*/ 0 w 581807"/>
              <a:gd name="connsiteY0" fmla="*/ 661425 h 661425"/>
              <a:gd name="connsiteX1" fmla="*/ 175246 w 581807"/>
              <a:gd name="connsiteY1" fmla="*/ 0 h 661425"/>
              <a:gd name="connsiteX2" fmla="*/ 463005 w 581807"/>
              <a:gd name="connsiteY2" fmla="*/ 0 h 661425"/>
              <a:gd name="connsiteX3" fmla="*/ 581807 w 581807"/>
              <a:gd name="connsiteY3" fmla="*/ 643388 h 661425"/>
              <a:gd name="connsiteX4" fmla="*/ 151795 w 581807"/>
              <a:gd name="connsiteY4" fmla="*/ 370198 h 661425"/>
              <a:gd name="connsiteX5" fmla="*/ 0 w 581807"/>
              <a:gd name="connsiteY5" fmla="*/ 661425 h 661425"/>
              <a:gd name="connsiteX0" fmla="*/ 0 w 575091"/>
              <a:gd name="connsiteY0" fmla="*/ 661425 h 661425"/>
              <a:gd name="connsiteX1" fmla="*/ 175246 w 575091"/>
              <a:gd name="connsiteY1" fmla="*/ 0 h 661425"/>
              <a:gd name="connsiteX2" fmla="*/ 463005 w 575091"/>
              <a:gd name="connsiteY2" fmla="*/ 0 h 661425"/>
              <a:gd name="connsiteX3" fmla="*/ 575091 w 575091"/>
              <a:gd name="connsiteY3" fmla="*/ 592961 h 661425"/>
              <a:gd name="connsiteX4" fmla="*/ 151795 w 575091"/>
              <a:gd name="connsiteY4" fmla="*/ 370198 h 661425"/>
              <a:gd name="connsiteX5" fmla="*/ 0 w 575091"/>
              <a:gd name="connsiteY5" fmla="*/ 661425 h 6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091" h="661425">
                <a:moveTo>
                  <a:pt x="0" y="661425"/>
                </a:moveTo>
                <a:lnTo>
                  <a:pt x="175246" y="0"/>
                </a:lnTo>
                <a:lnTo>
                  <a:pt x="463005" y="0"/>
                </a:lnTo>
                <a:lnTo>
                  <a:pt x="575091" y="592961"/>
                </a:lnTo>
                <a:lnTo>
                  <a:pt x="151795" y="370198"/>
                </a:lnTo>
                <a:lnTo>
                  <a:pt x="0" y="661425"/>
                </a:lnTo>
                <a:close/>
              </a:path>
            </a:pathLst>
          </a:custGeom>
          <a:gradFill>
            <a:gsLst>
              <a:gs pos="0">
                <a:schemeClr val="bg1"/>
              </a:gs>
              <a:gs pos="100000">
                <a:schemeClr val="bg1">
                  <a:alpha val="0"/>
                </a:schemeClr>
              </a:gs>
            </a:gsLst>
            <a:lin ang="162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70" name="Picture 69" descr="\\MAGNUM\Projects\Microsoft\Cloud Power FY12\Design\ICONS_PNG\Application.png"/>
          <p:cNvPicPr>
            <a:picLocks noChangeAspect="1" noChangeArrowheads="1"/>
          </p:cNvPicPr>
          <p:nvPr/>
        </p:nvPicPr>
        <p:blipFill>
          <a:blip r:embed="rId4" cstate="print">
            <a:lum bright="100000"/>
          </a:blip>
          <a:srcRect/>
          <a:stretch>
            <a:fillRect/>
          </a:stretch>
        </p:blipFill>
        <p:spPr bwMode="auto">
          <a:xfrm>
            <a:off x="8188353" y="2450520"/>
            <a:ext cx="857527" cy="857304"/>
          </a:xfrm>
          <a:prstGeom prst="rect">
            <a:avLst/>
          </a:prstGeom>
          <a:noFill/>
        </p:spPr>
      </p:pic>
      <p:sp>
        <p:nvSpPr>
          <p:cNvPr id="26" name="Freeform 128"/>
          <p:cNvSpPr>
            <a:spLocks noChangeAspect="1"/>
          </p:cNvSpPr>
          <p:nvPr/>
        </p:nvSpPr>
        <p:spPr bwMode="black">
          <a:xfrm>
            <a:off x="8666977" y="3386244"/>
            <a:ext cx="652994" cy="3607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Trapezoid 1"/>
          <p:cNvSpPr/>
          <p:nvPr/>
        </p:nvSpPr>
        <p:spPr bwMode="auto">
          <a:xfrm rot="9184644">
            <a:off x="8566056" y="2917660"/>
            <a:ext cx="575091" cy="661425"/>
          </a:xfrm>
          <a:custGeom>
            <a:avLst/>
            <a:gdLst>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0 w 575519"/>
              <a:gd name="connsiteY4" fmla="*/ 638732 h 638732"/>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293050 w 575519"/>
              <a:gd name="connsiteY4" fmla="*/ 636375 h 638732"/>
              <a:gd name="connsiteX5" fmla="*/ 0 w 575519"/>
              <a:gd name="connsiteY5" fmla="*/ 638732 h 638732"/>
              <a:gd name="connsiteX0" fmla="*/ 0 w 575519"/>
              <a:gd name="connsiteY0" fmla="*/ 638732 h 638732"/>
              <a:gd name="connsiteX1" fmla="*/ 143880 w 575519"/>
              <a:gd name="connsiteY1" fmla="*/ 0 h 638732"/>
              <a:gd name="connsiteX2" fmla="*/ 431639 w 575519"/>
              <a:gd name="connsiteY2" fmla="*/ 0 h 638732"/>
              <a:gd name="connsiteX3" fmla="*/ 575519 w 575519"/>
              <a:gd name="connsiteY3" fmla="*/ 638732 h 638732"/>
              <a:gd name="connsiteX4" fmla="*/ 251543 w 575519"/>
              <a:gd name="connsiteY4" fmla="*/ 389765 h 638732"/>
              <a:gd name="connsiteX5" fmla="*/ 0 w 575519"/>
              <a:gd name="connsiteY5" fmla="*/ 638732 h 638732"/>
              <a:gd name="connsiteX0" fmla="*/ 0 w 574179"/>
              <a:gd name="connsiteY0" fmla="*/ 678034 h 678034"/>
              <a:gd name="connsiteX1" fmla="*/ 142540 w 574179"/>
              <a:gd name="connsiteY1" fmla="*/ 0 h 678034"/>
              <a:gd name="connsiteX2" fmla="*/ 430299 w 574179"/>
              <a:gd name="connsiteY2" fmla="*/ 0 h 678034"/>
              <a:gd name="connsiteX3" fmla="*/ 574179 w 574179"/>
              <a:gd name="connsiteY3" fmla="*/ 638732 h 678034"/>
              <a:gd name="connsiteX4" fmla="*/ 250203 w 574179"/>
              <a:gd name="connsiteY4" fmla="*/ 389765 h 678034"/>
              <a:gd name="connsiteX5" fmla="*/ 0 w 574179"/>
              <a:gd name="connsiteY5" fmla="*/ 678034 h 678034"/>
              <a:gd name="connsiteX0" fmla="*/ 0 w 549101"/>
              <a:gd name="connsiteY0" fmla="*/ 678034 h 678034"/>
              <a:gd name="connsiteX1" fmla="*/ 142540 w 549101"/>
              <a:gd name="connsiteY1" fmla="*/ 0 h 678034"/>
              <a:gd name="connsiteX2" fmla="*/ 430299 w 549101"/>
              <a:gd name="connsiteY2" fmla="*/ 0 h 678034"/>
              <a:gd name="connsiteX3" fmla="*/ 549101 w 549101"/>
              <a:gd name="connsiteY3" fmla="*/ 643388 h 678034"/>
              <a:gd name="connsiteX4" fmla="*/ 250203 w 549101"/>
              <a:gd name="connsiteY4" fmla="*/ 389765 h 678034"/>
              <a:gd name="connsiteX5" fmla="*/ 0 w 549101"/>
              <a:gd name="connsiteY5" fmla="*/ 678034 h 678034"/>
              <a:gd name="connsiteX0" fmla="*/ 0 w 581807"/>
              <a:gd name="connsiteY0" fmla="*/ 661425 h 661425"/>
              <a:gd name="connsiteX1" fmla="*/ 175246 w 581807"/>
              <a:gd name="connsiteY1" fmla="*/ 0 h 661425"/>
              <a:gd name="connsiteX2" fmla="*/ 463005 w 581807"/>
              <a:gd name="connsiteY2" fmla="*/ 0 h 661425"/>
              <a:gd name="connsiteX3" fmla="*/ 581807 w 581807"/>
              <a:gd name="connsiteY3" fmla="*/ 643388 h 661425"/>
              <a:gd name="connsiteX4" fmla="*/ 282909 w 581807"/>
              <a:gd name="connsiteY4" fmla="*/ 389765 h 661425"/>
              <a:gd name="connsiteX5" fmla="*/ 0 w 581807"/>
              <a:gd name="connsiteY5" fmla="*/ 661425 h 661425"/>
              <a:gd name="connsiteX0" fmla="*/ 0 w 581807"/>
              <a:gd name="connsiteY0" fmla="*/ 661425 h 661425"/>
              <a:gd name="connsiteX1" fmla="*/ 175246 w 581807"/>
              <a:gd name="connsiteY1" fmla="*/ 0 h 661425"/>
              <a:gd name="connsiteX2" fmla="*/ 463005 w 581807"/>
              <a:gd name="connsiteY2" fmla="*/ 0 h 661425"/>
              <a:gd name="connsiteX3" fmla="*/ 581807 w 581807"/>
              <a:gd name="connsiteY3" fmla="*/ 643388 h 661425"/>
              <a:gd name="connsiteX4" fmla="*/ 151795 w 581807"/>
              <a:gd name="connsiteY4" fmla="*/ 370198 h 661425"/>
              <a:gd name="connsiteX5" fmla="*/ 0 w 581807"/>
              <a:gd name="connsiteY5" fmla="*/ 661425 h 661425"/>
              <a:gd name="connsiteX0" fmla="*/ 0 w 575091"/>
              <a:gd name="connsiteY0" fmla="*/ 661425 h 661425"/>
              <a:gd name="connsiteX1" fmla="*/ 175246 w 575091"/>
              <a:gd name="connsiteY1" fmla="*/ 0 h 661425"/>
              <a:gd name="connsiteX2" fmla="*/ 463005 w 575091"/>
              <a:gd name="connsiteY2" fmla="*/ 0 h 661425"/>
              <a:gd name="connsiteX3" fmla="*/ 575091 w 575091"/>
              <a:gd name="connsiteY3" fmla="*/ 592961 h 661425"/>
              <a:gd name="connsiteX4" fmla="*/ 151795 w 575091"/>
              <a:gd name="connsiteY4" fmla="*/ 370198 h 661425"/>
              <a:gd name="connsiteX5" fmla="*/ 0 w 575091"/>
              <a:gd name="connsiteY5" fmla="*/ 661425 h 6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091" h="661425">
                <a:moveTo>
                  <a:pt x="0" y="661425"/>
                </a:moveTo>
                <a:lnTo>
                  <a:pt x="175246" y="0"/>
                </a:lnTo>
                <a:lnTo>
                  <a:pt x="463005" y="0"/>
                </a:lnTo>
                <a:lnTo>
                  <a:pt x="575091" y="592961"/>
                </a:lnTo>
                <a:lnTo>
                  <a:pt x="151795" y="370198"/>
                </a:lnTo>
                <a:lnTo>
                  <a:pt x="0" y="661425"/>
                </a:lnTo>
                <a:close/>
              </a:path>
            </a:pathLst>
          </a:custGeom>
          <a:gradFill>
            <a:gsLst>
              <a:gs pos="0">
                <a:schemeClr val="bg1"/>
              </a:gs>
              <a:gs pos="100000">
                <a:schemeClr val="bg1">
                  <a:alpha val="0"/>
                </a:schemeClr>
              </a:gs>
            </a:gsLst>
            <a:lin ang="162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a:xfrm>
            <a:off x="8478899" y="4241665"/>
            <a:ext cx="733492" cy="372387"/>
          </a:xfrm>
          <a:prstGeom prst="rect">
            <a:avLst/>
          </a:prstGeom>
        </p:spPr>
        <p:txBody>
          <a:bodyPr wrap="none" lIns="121899" tIns="60949" rIns="121899" bIns="60949">
            <a:spAutoFit/>
          </a:bodyPr>
          <a:lstStyle/>
          <a:p>
            <a:pPr defTabSz="914209">
              <a:lnSpc>
                <a:spcPct val="90000"/>
              </a:lnSpc>
              <a:buSzPct val="90000"/>
              <a:defRPr/>
            </a:pPr>
            <a:r>
              <a:rPr lang="en-US" kern="0" dirty="0" err="1" smtClean="0">
                <a:gradFill>
                  <a:gsLst>
                    <a:gs pos="85000">
                      <a:srgbClr val="FFFFFF"/>
                    </a:gs>
                    <a:gs pos="0">
                      <a:srgbClr val="FFFFFF"/>
                    </a:gs>
                  </a:gsLst>
                  <a:lin ang="5400000" scaled="0"/>
                </a:gradFill>
              </a:rPr>
              <a:t>PaaS</a:t>
            </a:r>
            <a:endParaRPr lang="en-US" kern="0" dirty="0">
              <a:gradFill>
                <a:gsLst>
                  <a:gs pos="85000">
                    <a:srgbClr val="FFFFFF"/>
                  </a:gs>
                  <a:gs pos="0">
                    <a:srgbClr val="FFFFFF"/>
                  </a:gs>
                </a:gsLst>
                <a:lin ang="5400000" scaled="0"/>
              </a:gradFill>
            </a:endParaRPr>
          </a:p>
        </p:txBody>
      </p:sp>
    </p:spTree>
    <p:extLst>
      <p:ext uri="{BB962C8B-B14F-4D97-AF65-F5344CB8AC3E}">
        <p14:creationId xmlns:p14="http://schemas.microsoft.com/office/powerpoint/2010/main" val="149786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Database Benefits</a:t>
            </a:r>
            <a:endParaRPr lang="en-US" dirty="0"/>
          </a:p>
        </p:txBody>
      </p:sp>
      <p:sp>
        <p:nvSpPr>
          <p:cNvPr id="7" name="Content Placeholder 2"/>
          <p:cNvSpPr txBox="1">
            <a:spLocks/>
          </p:cNvSpPr>
          <p:nvPr/>
        </p:nvSpPr>
        <p:spPr>
          <a:xfrm>
            <a:off x="520701" y="1566077"/>
            <a:ext cx="5345112" cy="2409890"/>
          </a:xfrm>
          <a:prstGeom prst="rect">
            <a:avLst/>
          </a:prstGeom>
        </p:spPr>
        <p:txBody>
          <a:bodyPr wrap="square" lIns="0" tIns="0" rIns="0" bIns="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buNone/>
            </a:pPr>
            <a:r>
              <a:rPr lang="en-US" sz="2800" spc="-100" dirty="0" smtClean="0">
                <a:solidFill>
                  <a:schemeClr val="accent2">
                    <a:alpha val="99000"/>
                  </a:schemeClr>
                </a:solidFill>
                <a:latin typeface="Segoe UI Light" pitchFamily="34" charset="0"/>
              </a:rPr>
              <a:t>Database </a:t>
            </a:r>
            <a:r>
              <a:rPr lang="en-US" sz="2800" spc="-100" dirty="0">
                <a:solidFill>
                  <a:schemeClr val="accent2">
                    <a:alpha val="99000"/>
                  </a:schemeClr>
                </a:solidFill>
                <a:latin typeface="Segoe UI Light" pitchFamily="34" charset="0"/>
              </a:rPr>
              <a:t>identity and access control</a:t>
            </a:r>
          </a:p>
          <a:p>
            <a:pPr marL="3175" lvl="1" indent="0" defTabSz="914325">
              <a:spcBef>
                <a:spcPts val="900"/>
              </a:spcBef>
              <a:buNone/>
            </a:pPr>
            <a:r>
              <a:rPr lang="en-US" sz="1600" spc="-51" dirty="0"/>
              <a:t>Logins </a:t>
            </a:r>
            <a:r>
              <a:rPr lang="en-US" sz="1600" spc="-51" dirty="0" smtClean="0"/>
              <a:t>require an </a:t>
            </a:r>
            <a:r>
              <a:rPr lang="en-US" sz="1600" spc="-51" dirty="0"/>
              <a:t>associated user </a:t>
            </a:r>
            <a:r>
              <a:rPr lang="en-US" sz="1600" spc="-51" dirty="0" smtClean="0"/>
              <a:t>account</a:t>
            </a:r>
            <a:endParaRPr lang="en-US" sz="1600" spc="-51" dirty="0"/>
          </a:p>
          <a:p>
            <a:pPr marL="3175" lvl="1" indent="0" defTabSz="914325">
              <a:spcBef>
                <a:spcPts val="900"/>
              </a:spcBef>
              <a:buNone/>
            </a:pPr>
            <a:r>
              <a:rPr lang="en-US" sz="1600" spc="-51" dirty="0"/>
              <a:t>The </a:t>
            </a:r>
            <a:r>
              <a:rPr lang="en-US" sz="1600" spc="-51" dirty="0" smtClean="0"/>
              <a:t>Admin </a:t>
            </a:r>
            <a:r>
              <a:rPr lang="en-US" sz="1600" spc="-51" dirty="0"/>
              <a:t>login is automatically </a:t>
            </a:r>
            <a:r>
              <a:rPr lang="en-US" sz="1600" spc="-51" dirty="0" smtClean="0"/>
              <a:t>associated with </a:t>
            </a:r>
            <a:r>
              <a:rPr lang="en-US" sz="1600" b="1" spc="-51" dirty="0" err="1" smtClean="0"/>
              <a:t>dbo</a:t>
            </a:r>
            <a:endParaRPr lang="en-US" sz="1600" spc="-51" dirty="0"/>
          </a:p>
          <a:p>
            <a:pPr marL="3175" lvl="1" indent="0" defTabSz="914325">
              <a:spcBef>
                <a:spcPts val="900"/>
              </a:spcBef>
              <a:buNone/>
            </a:pPr>
            <a:r>
              <a:rPr lang="en-US" sz="1600" spc="-51" dirty="0"/>
              <a:t>The dbo has full rights in the </a:t>
            </a:r>
            <a:r>
              <a:rPr lang="en-US" sz="1600" spc="-51" dirty="0" smtClean="0"/>
              <a:t>database</a:t>
            </a:r>
            <a:endParaRPr lang="en-US" sz="1600" spc="-51" dirty="0"/>
          </a:p>
          <a:p>
            <a:pPr marL="3175" lvl="1" indent="0" defTabSz="914325">
              <a:spcBef>
                <a:spcPts val="900"/>
              </a:spcBef>
              <a:buNone/>
            </a:pPr>
            <a:r>
              <a:rPr lang="en-US" sz="1600" spc="-51" dirty="0"/>
              <a:t>Manage users with CREATE / ALTER / DROP USER commands</a:t>
            </a:r>
          </a:p>
          <a:p>
            <a:pPr marL="3175" lvl="1" indent="0" defTabSz="914325">
              <a:spcBef>
                <a:spcPts val="900"/>
              </a:spcBef>
              <a:buNone/>
            </a:pPr>
            <a:r>
              <a:rPr lang="en-US" sz="1600" spc="-51" dirty="0"/>
              <a:t>Add </a:t>
            </a:r>
            <a:r>
              <a:rPr lang="en-US" sz="1600" spc="-51" dirty="0" smtClean="0"/>
              <a:t>users to roles via </a:t>
            </a:r>
            <a:r>
              <a:rPr lang="en-US" sz="1600" spc="-51" dirty="0" err="1" smtClean="0"/>
              <a:t>sp_add_rolemember</a:t>
            </a:r>
            <a:r>
              <a:rPr lang="en-US" sz="1600" spc="-51" dirty="0"/>
              <a:t> to grant privileges</a:t>
            </a:r>
          </a:p>
          <a:p>
            <a:pPr marL="3175" lvl="1" indent="0" defTabSz="914325">
              <a:spcBef>
                <a:spcPts val="900"/>
              </a:spcBef>
              <a:buNone/>
            </a:pPr>
            <a:r>
              <a:rPr lang="en-US" sz="1600" spc="-51" dirty="0" smtClean="0"/>
              <a:t>Utilize schemas where appropriate</a:t>
            </a:r>
            <a:endParaRPr lang="en-US" sz="1600" spc="-51" dirty="0"/>
          </a:p>
        </p:txBody>
      </p:sp>
      <p:sp>
        <p:nvSpPr>
          <p:cNvPr id="8" name="Freeform 83"/>
          <p:cNvSpPr>
            <a:spLocks noEditPoints="1"/>
          </p:cNvSpPr>
          <p:nvPr/>
        </p:nvSpPr>
        <p:spPr bwMode="black">
          <a:xfrm>
            <a:off x="7215588" y="1566077"/>
            <a:ext cx="3638120" cy="3840506"/>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478004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SQL Database Firewall</a:t>
            </a:r>
            <a:endParaRPr lang="en-US" dirty="0"/>
          </a:p>
        </p:txBody>
      </p:sp>
      <p:sp>
        <p:nvSpPr>
          <p:cNvPr id="5" name="Content Placeholder 4"/>
          <p:cNvSpPr>
            <a:spLocks noGrp="1"/>
          </p:cNvSpPr>
          <p:nvPr>
            <p:ph type="body" sz="quarter" idx="10"/>
          </p:nvPr>
        </p:nvSpPr>
        <p:spPr>
          <a:xfrm>
            <a:off x="6349922" y="1619882"/>
            <a:ext cx="5258936" cy="2294474"/>
          </a:xfrm>
        </p:spPr>
        <p:txBody>
          <a:bodyPr/>
          <a:lstStyle/>
          <a:p>
            <a:r>
              <a:rPr lang="en-US" sz="2800" dirty="0" smtClean="0">
                <a:solidFill>
                  <a:schemeClr val="accent2">
                    <a:alpha val="99000"/>
                  </a:schemeClr>
                </a:solidFill>
              </a:rPr>
              <a:t>Securing your data</a:t>
            </a:r>
            <a:endParaRPr lang="en-US" sz="2800" dirty="0" smtClean="0"/>
          </a:p>
          <a:p>
            <a:r>
              <a:rPr lang="en-US" sz="1600" dirty="0" smtClean="0">
                <a:latin typeface="+mn-lt"/>
              </a:rPr>
              <a:t>IP Address-based access control for SQL Database</a:t>
            </a:r>
          </a:p>
          <a:p>
            <a:r>
              <a:rPr lang="en-US" sz="1600" dirty="0" smtClean="0">
                <a:latin typeface="+mn-lt"/>
              </a:rPr>
              <a:t>Rules can be defined at the </a:t>
            </a:r>
            <a:r>
              <a:rPr lang="en-US" sz="1600" i="1" dirty="0" smtClean="0">
                <a:latin typeface="+mn-lt"/>
              </a:rPr>
              <a:t>server </a:t>
            </a:r>
            <a:r>
              <a:rPr lang="en-US" sz="1600" dirty="0" smtClean="0">
                <a:latin typeface="+mn-lt"/>
              </a:rPr>
              <a:t>and </a:t>
            </a:r>
            <a:r>
              <a:rPr lang="en-US" sz="1600" i="1" dirty="0" smtClean="0">
                <a:latin typeface="+mn-lt"/>
              </a:rPr>
              <a:t>database</a:t>
            </a:r>
          </a:p>
          <a:p>
            <a:r>
              <a:rPr lang="en-US" sz="1600" dirty="0" smtClean="0">
                <a:latin typeface="+mn-lt"/>
              </a:rPr>
              <a:t>No IP authorized by default</a:t>
            </a:r>
            <a:endParaRPr lang="en-US" sz="1600" dirty="0">
              <a:latin typeface="+mn-lt"/>
            </a:endParaRPr>
          </a:p>
          <a:p>
            <a:r>
              <a:rPr lang="en-US" sz="1600" dirty="0" smtClean="0">
                <a:latin typeface="+mn-lt"/>
              </a:rPr>
              <a:t>Configurable using the SQL Database Portal and REST API</a:t>
            </a:r>
          </a:p>
          <a:p>
            <a:r>
              <a:rPr lang="en-US" sz="1600" dirty="0" smtClean="0">
                <a:latin typeface="+mn-lt"/>
              </a:rPr>
              <a:t>Option to disable/enable access from applications hosted in Windows Azure</a:t>
            </a:r>
            <a:endParaRPr lang="en-US" sz="1600" dirty="0">
              <a:latin typeface="+mn-lt"/>
            </a:endParaRPr>
          </a:p>
        </p:txBody>
      </p:sp>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7718" y="1253725"/>
            <a:ext cx="3835270" cy="4698840"/>
          </a:xfrm>
          <a:prstGeom prst="rect">
            <a:avLst/>
          </a:prstGeom>
        </p:spPr>
      </p:pic>
    </p:spTree>
    <p:extLst>
      <p:ext uri="{BB962C8B-B14F-4D97-AF65-F5344CB8AC3E}">
        <p14:creationId xmlns:p14="http://schemas.microsoft.com/office/powerpoint/2010/main" val="1340337408"/>
      </p:ext>
    </p:extLst>
  </p:cSld>
  <p:clrMapOvr>
    <a:masterClrMapping/>
  </p:clrMapOvr>
  <mc:AlternateContent xmlns:mc="http://schemas.openxmlformats.org/markup-compatibility/2006" xmlns:p14="http://schemas.microsoft.com/office/powerpoint/2010/main">
    <mc:Choice Requires="p14">
      <p:transition spd="med" p14:dur="700" advTm="4078">
        <p:fade/>
      </p:transition>
    </mc:Choice>
    <mc:Fallback xmlns="">
      <p:transition spd="med" advTm="4078">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2" name="Group 71"/>
          <p:cNvGrpSpPr/>
          <p:nvPr/>
        </p:nvGrpSpPr>
        <p:grpSpPr>
          <a:xfrm>
            <a:off x="792460" y="1468877"/>
            <a:ext cx="3851488" cy="4238502"/>
            <a:chOff x="5104512" y="1101224"/>
            <a:chExt cx="3851488" cy="4238502"/>
          </a:xfrm>
        </p:grpSpPr>
        <p:sp>
          <p:nvSpPr>
            <p:cNvPr id="6" name="Rectangle 5"/>
            <p:cNvSpPr/>
            <p:nvPr/>
          </p:nvSpPr>
          <p:spPr bwMode="auto">
            <a:xfrm>
              <a:off x="5104512" y="2743185"/>
              <a:ext cx="3851488" cy="2596541"/>
            </a:xfrm>
            <a:prstGeom prst="rect">
              <a:avLst/>
            </a:prstGeom>
            <a:solidFill>
              <a:schemeClr val="accent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91440" numCol="1" rtlCol="0" anchor="b"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Services Layer</a:t>
              </a:r>
            </a:p>
          </p:txBody>
        </p:sp>
        <p:sp>
          <p:nvSpPr>
            <p:cNvPr id="7" name="Rectangle 6"/>
            <p:cNvSpPr/>
            <p:nvPr/>
          </p:nvSpPr>
          <p:spPr bwMode="auto">
            <a:xfrm>
              <a:off x="5487100" y="4333973"/>
              <a:ext cx="3086312" cy="500745"/>
            </a:xfrm>
            <a:prstGeom prst="rect">
              <a:avLst/>
            </a:prstGeom>
            <a:solidFill>
              <a:schemeClr val="accent6">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292929"/>
                      </a:gs>
                      <a:gs pos="100000">
                        <a:srgbClr val="292929"/>
                      </a:gs>
                    </a:gsLst>
                    <a:lin ang="5400000" scaled="0"/>
                  </a:gradFill>
                </a:rPr>
                <a:t>Services Layer</a:t>
              </a:r>
            </a:p>
          </p:txBody>
        </p:sp>
        <p:grpSp>
          <p:nvGrpSpPr>
            <p:cNvPr id="2" name="Group 1"/>
            <p:cNvGrpSpPr/>
            <p:nvPr/>
          </p:nvGrpSpPr>
          <p:grpSpPr>
            <a:xfrm>
              <a:off x="5487100" y="3931202"/>
              <a:ext cx="3086312" cy="275844"/>
              <a:chOff x="5522700" y="3940629"/>
              <a:chExt cx="3086312" cy="275844"/>
            </a:xfrm>
          </p:grpSpPr>
          <p:sp>
            <p:nvSpPr>
              <p:cNvPr id="8" name="Rectangle 7"/>
              <p:cNvSpPr/>
              <p:nvPr/>
            </p:nvSpPr>
            <p:spPr bwMode="auto">
              <a:xfrm>
                <a:off x="5522700" y="3940629"/>
                <a:ext cx="3086312" cy="27214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9" name="Rectangle 8"/>
              <p:cNvSpPr/>
              <p:nvPr/>
            </p:nvSpPr>
            <p:spPr bwMode="auto">
              <a:xfrm>
                <a:off x="5522700"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0" name="Rectangle 9"/>
              <p:cNvSpPr/>
              <p:nvPr/>
            </p:nvSpPr>
            <p:spPr bwMode="auto">
              <a:xfrm>
                <a:off x="5700279"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1" name="Rectangle 10"/>
              <p:cNvSpPr/>
              <p:nvPr/>
            </p:nvSpPr>
            <p:spPr bwMode="auto">
              <a:xfrm>
                <a:off x="5877858"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2" name="Rectangle 11"/>
              <p:cNvSpPr/>
              <p:nvPr/>
            </p:nvSpPr>
            <p:spPr bwMode="auto">
              <a:xfrm>
                <a:off x="6055436"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3" name="Rectangle 12"/>
              <p:cNvSpPr/>
              <p:nvPr/>
            </p:nvSpPr>
            <p:spPr bwMode="auto">
              <a:xfrm>
                <a:off x="6230749"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4" name="Rectangle 13"/>
              <p:cNvSpPr/>
              <p:nvPr/>
            </p:nvSpPr>
            <p:spPr bwMode="auto">
              <a:xfrm>
                <a:off x="6408328"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5" name="Rectangle 14"/>
              <p:cNvSpPr/>
              <p:nvPr/>
            </p:nvSpPr>
            <p:spPr bwMode="auto">
              <a:xfrm>
                <a:off x="6585907"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6" name="Rectangle 15"/>
              <p:cNvSpPr/>
              <p:nvPr/>
            </p:nvSpPr>
            <p:spPr bwMode="auto">
              <a:xfrm>
                <a:off x="6763485"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7" name="Rectangle 16"/>
              <p:cNvSpPr/>
              <p:nvPr/>
            </p:nvSpPr>
            <p:spPr bwMode="auto">
              <a:xfrm>
                <a:off x="6940806"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8" name="Rectangle 17"/>
              <p:cNvSpPr/>
              <p:nvPr/>
            </p:nvSpPr>
            <p:spPr bwMode="auto">
              <a:xfrm>
                <a:off x="7118385"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19" name="Rectangle 18"/>
              <p:cNvSpPr/>
              <p:nvPr/>
            </p:nvSpPr>
            <p:spPr bwMode="auto">
              <a:xfrm>
                <a:off x="7295964"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0" name="Rectangle 19"/>
              <p:cNvSpPr/>
              <p:nvPr/>
            </p:nvSpPr>
            <p:spPr bwMode="auto">
              <a:xfrm>
                <a:off x="7473542"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1" name="Rectangle 20"/>
              <p:cNvSpPr/>
              <p:nvPr/>
            </p:nvSpPr>
            <p:spPr bwMode="auto">
              <a:xfrm>
                <a:off x="7648855"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2" name="Rectangle 21"/>
              <p:cNvSpPr/>
              <p:nvPr/>
            </p:nvSpPr>
            <p:spPr bwMode="auto">
              <a:xfrm>
                <a:off x="7826434"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3" name="Rectangle 22"/>
              <p:cNvSpPr/>
              <p:nvPr/>
            </p:nvSpPr>
            <p:spPr bwMode="auto">
              <a:xfrm>
                <a:off x="8004013"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4" name="Rectangle 23"/>
              <p:cNvSpPr/>
              <p:nvPr/>
            </p:nvSpPr>
            <p:spPr bwMode="auto">
              <a:xfrm>
                <a:off x="8181591"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5" name="Rectangle 24"/>
              <p:cNvSpPr/>
              <p:nvPr/>
            </p:nvSpPr>
            <p:spPr bwMode="auto">
              <a:xfrm>
                <a:off x="8360719" y="3940629"/>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6" name="Rectangle 25"/>
              <p:cNvSpPr/>
              <p:nvPr/>
            </p:nvSpPr>
            <p:spPr bwMode="auto">
              <a:xfrm>
                <a:off x="8538297" y="3940629"/>
                <a:ext cx="70715"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7" name="Rectangle 26"/>
              <p:cNvSpPr/>
              <p:nvPr/>
            </p:nvSpPr>
            <p:spPr bwMode="auto">
              <a:xfrm>
                <a:off x="5612150"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8" name="Rectangle 27"/>
              <p:cNvSpPr/>
              <p:nvPr/>
            </p:nvSpPr>
            <p:spPr bwMode="auto">
              <a:xfrm>
                <a:off x="5789729"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29" name="Rectangle 28"/>
              <p:cNvSpPr/>
              <p:nvPr/>
            </p:nvSpPr>
            <p:spPr bwMode="auto">
              <a:xfrm>
                <a:off x="5967308"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0" name="Rectangle 29"/>
              <p:cNvSpPr/>
              <p:nvPr/>
            </p:nvSpPr>
            <p:spPr bwMode="auto">
              <a:xfrm>
                <a:off x="6144886"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1" name="Rectangle 30"/>
              <p:cNvSpPr/>
              <p:nvPr/>
            </p:nvSpPr>
            <p:spPr bwMode="auto">
              <a:xfrm>
                <a:off x="6320199"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2" name="Rectangle 31"/>
              <p:cNvSpPr/>
              <p:nvPr/>
            </p:nvSpPr>
            <p:spPr bwMode="auto">
              <a:xfrm>
                <a:off x="6497778"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3" name="Rectangle 32"/>
              <p:cNvSpPr/>
              <p:nvPr/>
            </p:nvSpPr>
            <p:spPr bwMode="auto">
              <a:xfrm>
                <a:off x="6675357"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4" name="Rectangle 33"/>
              <p:cNvSpPr/>
              <p:nvPr/>
            </p:nvSpPr>
            <p:spPr bwMode="auto">
              <a:xfrm>
                <a:off x="6852935"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5" name="Rectangle 34"/>
              <p:cNvSpPr/>
              <p:nvPr/>
            </p:nvSpPr>
            <p:spPr bwMode="auto">
              <a:xfrm>
                <a:off x="7030256"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6" name="Rectangle 35"/>
              <p:cNvSpPr/>
              <p:nvPr/>
            </p:nvSpPr>
            <p:spPr bwMode="auto">
              <a:xfrm>
                <a:off x="7207835"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7" name="Rectangle 36"/>
              <p:cNvSpPr/>
              <p:nvPr/>
            </p:nvSpPr>
            <p:spPr bwMode="auto">
              <a:xfrm>
                <a:off x="7385414"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8" name="Rectangle 37"/>
              <p:cNvSpPr/>
              <p:nvPr/>
            </p:nvSpPr>
            <p:spPr bwMode="auto">
              <a:xfrm>
                <a:off x="7562992"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39" name="Rectangle 38"/>
              <p:cNvSpPr/>
              <p:nvPr/>
            </p:nvSpPr>
            <p:spPr bwMode="auto">
              <a:xfrm>
                <a:off x="7738305"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0" name="Rectangle 39"/>
              <p:cNvSpPr/>
              <p:nvPr/>
            </p:nvSpPr>
            <p:spPr bwMode="auto">
              <a:xfrm>
                <a:off x="7915884"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1" name="Rectangle 40"/>
              <p:cNvSpPr/>
              <p:nvPr/>
            </p:nvSpPr>
            <p:spPr bwMode="auto">
              <a:xfrm>
                <a:off x="8093463"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2" name="Rectangle 41"/>
              <p:cNvSpPr/>
              <p:nvPr/>
            </p:nvSpPr>
            <p:spPr bwMode="auto">
              <a:xfrm>
                <a:off x="8271041" y="4035553"/>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3" name="Rectangle 42"/>
              <p:cNvSpPr/>
              <p:nvPr/>
            </p:nvSpPr>
            <p:spPr bwMode="auto">
              <a:xfrm>
                <a:off x="8450169" y="4035553"/>
                <a:ext cx="158843"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5" name="Rectangle 44"/>
              <p:cNvSpPr/>
              <p:nvPr/>
            </p:nvSpPr>
            <p:spPr bwMode="auto">
              <a:xfrm>
                <a:off x="5522700"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6" name="Rectangle 45"/>
              <p:cNvSpPr/>
              <p:nvPr/>
            </p:nvSpPr>
            <p:spPr bwMode="auto">
              <a:xfrm>
                <a:off x="5700279"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7" name="Rectangle 46"/>
              <p:cNvSpPr/>
              <p:nvPr/>
            </p:nvSpPr>
            <p:spPr bwMode="auto">
              <a:xfrm>
                <a:off x="5877858"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8" name="Rectangle 47"/>
              <p:cNvSpPr/>
              <p:nvPr/>
            </p:nvSpPr>
            <p:spPr bwMode="auto">
              <a:xfrm>
                <a:off x="6055436"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49" name="Rectangle 48"/>
              <p:cNvSpPr/>
              <p:nvPr/>
            </p:nvSpPr>
            <p:spPr bwMode="auto">
              <a:xfrm>
                <a:off x="6230749"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0" name="Rectangle 49"/>
              <p:cNvSpPr/>
              <p:nvPr/>
            </p:nvSpPr>
            <p:spPr bwMode="auto">
              <a:xfrm>
                <a:off x="6408328"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1" name="Rectangle 50"/>
              <p:cNvSpPr/>
              <p:nvPr/>
            </p:nvSpPr>
            <p:spPr bwMode="auto">
              <a:xfrm>
                <a:off x="6585907"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2" name="Rectangle 51"/>
              <p:cNvSpPr/>
              <p:nvPr/>
            </p:nvSpPr>
            <p:spPr bwMode="auto">
              <a:xfrm>
                <a:off x="6763485"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3" name="Rectangle 52"/>
              <p:cNvSpPr/>
              <p:nvPr/>
            </p:nvSpPr>
            <p:spPr bwMode="auto">
              <a:xfrm>
                <a:off x="6940806"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4" name="Rectangle 53"/>
              <p:cNvSpPr/>
              <p:nvPr/>
            </p:nvSpPr>
            <p:spPr bwMode="auto">
              <a:xfrm>
                <a:off x="7118385"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5" name="Rectangle 54"/>
              <p:cNvSpPr/>
              <p:nvPr/>
            </p:nvSpPr>
            <p:spPr bwMode="auto">
              <a:xfrm>
                <a:off x="7295964"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6" name="Rectangle 55"/>
              <p:cNvSpPr/>
              <p:nvPr/>
            </p:nvSpPr>
            <p:spPr bwMode="auto">
              <a:xfrm>
                <a:off x="7473542"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7" name="Rectangle 56"/>
              <p:cNvSpPr/>
              <p:nvPr/>
            </p:nvSpPr>
            <p:spPr bwMode="auto">
              <a:xfrm>
                <a:off x="7648855"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8" name="Rectangle 57"/>
              <p:cNvSpPr/>
              <p:nvPr/>
            </p:nvSpPr>
            <p:spPr bwMode="auto">
              <a:xfrm>
                <a:off x="7826434"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59" name="Rectangle 58"/>
              <p:cNvSpPr/>
              <p:nvPr/>
            </p:nvSpPr>
            <p:spPr bwMode="auto">
              <a:xfrm>
                <a:off x="8004013"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60" name="Rectangle 59"/>
              <p:cNvSpPr/>
              <p:nvPr/>
            </p:nvSpPr>
            <p:spPr bwMode="auto">
              <a:xfrm>
                <a:off x="8181591"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61" name="Rectangle 60"/>
              <p:cNvSpPr/>
              <p:nvPr/>
            </p:nvSpPr>
            <p:spPr bwMode="auto">
              <a:xfrm>
                <a:off x="8360719" y="4134177"/>
                <a:ext cx="164592"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62" name="Rectangle 61"/>
              <p:cNvSpPr/>
              <p:nvPr/>
            </p:nvSpPr>
            <p:spPr bwMode="auto">
              <a:xfrm>
                <a:off x="8538297" y="4134177"/>
                <a:ext cx="70715"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sp>
            <p:nvSpPr>
              <p:cNvPr id="63" name="Rectangle 62"/>
              <p:cNvSpPr/>
              <p:nvPr/>
            </p:nvSpPr>
            <p:spPr bwMode="auto">
              <a:xfrm>
                <a:off x="5522700" y="4036318"/>
                <a:ext cx="76990" cy="82296"/>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grpSp>
        <p:sp>
          <p:nvSpPr>
            <p:cNvPr id="64" name="Rectangle 63"/>
            <p:cNvSpPr/>
            <p:nvPr/>
          </p:nvSpPr>
          <p:spPr bwMode="auto">
            <a:xfrm>
              <a:off x="6639756" y="2986047"/>
              <a:ext cx="1942995" cy="500745"/>
            </a:xfrm>
            <a:prstGeom prst="rect">
              <a:avLst/>
            </a:prstGeom>
            <a:solidFill>
              <a:schemeClr val="accent6">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292929"/>
                    </a:gs>
                    <a:gs pos="100000">
                      <a:srgbClr val="292929"/>
                    </a:gs>
                  </a:gsLst>
                  <a:lin ang="5400000" scaled="0"/>
                </a:gradFill>
              </a:endParaRPr>
            </a:p>
          </p:txBody>
        </p:sp>
        <p:pic>
          <p:nvPicPr>
            <p:cNvPr id="3" name="Picture 2" descr="C:\Users\ADI\Pictures\Logos\Windows az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8523" y="3098296"/>
              <a:ext cx="1805461" cy="276246"/>
            </a:xfrm>
            <a:prstGeom prst="rect">
              <a:avLst/>
            </a:prstGeom>
            <a:noFill/>
            <a:extLst>
              <a:ext uri="{909E8E84-426E-40DD-AFC4-6F175D3DCCD1}">
                <a14:hiddenFill xmlns:a14="http://schemas.microsoft.com/office/drawing/2010/main">
                  <a:solidFill>
                    <a:srgbClr val="FFFFFF"/>
                  </a:solidFill>
                </a14:hiddenFill>
              </a:ext>
            </a:extLst>
          </p:spPr>
        </p:pic>
        <p:cxnSp>
          <p:nvCxnSpPr>
            <p:cNvPr id="66" name="Straight Arrow Connector 65"/>
            <p:cNvCxnSpPr/>
            <p:nvPr/>
          </p:nvCxnSpPr>
          <p:spPr>
            <a:xfrm>
              <a:off x="7613255" y="3486792"/>
              <a:ext cx="0" cy="44441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6096300" y="2743185"/>
              <a:ext cx="0" cy="118801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6096300" y="2265688"/>
              <a:ext cx="0" cy="471447"/>
            </a:xfrm>
            <a:prstGeom prst="straightConnector1">
              <a:avLst/>
            </a:prstGeom>
            <a:ln w="38100">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73" name="Freeform 10"/>
            <p:cNvSpPr>
              <a:spLocks noEditPoints="1"/>
            </p:cNvSpPr>
            <p:nvPr/>
          </p:nvSpPr>
          <p:spPr bwMode="black">
            <a:xfrm>
              <a:off x="5112078" y="1101224"/>
              <a:ext cx="1945266" cy="1164463"/>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chemeClr val="accent6"/>
            </a:solidFill>
            <a:ln>
              <a:noFill/>
            </a:ln>
            <a:extLst/>
          </p:spPr>
          <p:txBody>
            <a:bodyPr vert="horz" wrap="square" lIns="91440" tIns="45720" rIns="640080" bIns="91440" numCol="1" anchor="b" anchorCtr="0" compatLnSpc="1">
              <a:prstTxWarp prst="textNoShape">
                <a:avLst/>
              </a:prstTxWarp>
            </a:bodyPr>
            <a:lstStyle/>
            <a:p>
              <a:pPr algn="ctr"/>
              <a:r>
                <a:rPr lang="en-US" sz="2400" dirty="0" smtClean="0">
                  <a:gradFill>
                    <a:gsLst>
                      <a:gs pos="0">
                        <a:srgbClr val="FFFFFF"/>
                      </a:gs>
                      <a:gs pos="100000">
                        <a:srgbClr val="FFFFFF"/>
                      </a:gs>
                    </a:gsLst>
                    <a:lin ang="5400000" scaled="0"/>
                  </a:gradFill>
                </a:rPr>
                <a:t>Internet</a:t>
              </a:r>
              <a:endParaRPr lang="en-US" sz="2400" dirty="0">
                <a:gradFill>
                  <a:gsLst>
                    <a:gs pos="0">
                      <a:srgbClr val="FFFFFF"/>
                    </a:gs>
                    <a:gs pos="100000">
                      <a:srgbClr val="FFFFFF"/>
                    </a:gs>
                  </a:gsLst>
                  <a:lin ang="5400000" scaled="0"/>
                </a:gradFill>
              </a:endParaRPr>
            </a:p>
          </p:txBody>
        </p:sp>
        <p:sp>
          <p:nvSpPr>
            <p:cNvPr id="74" name="Rectangle 73"/>
            <p:cNvSpPr/>
            <p:nvPr/>
          </p:nvSpPr>
          <p:spPr bwMode="auto">
            <a:xfrm>
              <a:off x="5482388" y="3915525"/>
              <a:ext cx="3086312" cy="291521"/>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99" fontAlgn="base">
                <a:spcBef>
                  <a:spcPct val="0"/>
                </a:spcBef>
                <a:spcAft>
                  <a:spcPct val="0"/>
                </a:spcAft>
              </a:pPr>
              <a:r>
                <a:rPr lang="en-US" sz="1600" b="1" dirty="0" smtClean="0">
                  <a:gradFill>
                    <a:gsLst>
                      <a:gs pos="0">
                        <a:srgbClr val="292929"/>
                      </a:gs>
                      <a:gs pos="100000">
                        <a:srgbClr val="292929"/>
                      </a:gs>
                    </a:gsLst>
                    <a:lin ang="5400000" scaled="0"/>
                  </a:gradFill>
                </a:rPr>
                <a:t>SQL Database Firewall</a:t>
              </a:r>
              <a:endParaRPr lang="en-US" sz="1600" b="1" dirty="0">
                <a:gradFill>
                  <a:gsLst>
                    <a:gs pos="0">
                      <a:srgbClr val="292929"/>
                    </a:gs>
                    <a:gs pos="100000">
                      <a:srgbClr val="292929"/>
                    </a:gs>
                  </a:gsLst>
                  <a:lin ang="5400000" scaled="0"/>
                </a:gradFill>
              </a:endParaRPr>
            </a:p>
          </p:txBody>
        </p:sp>
      </p:grpSp>
      <p:sp>
        <p:nvSpPr>
          <p:cNvPr id="4" name="Title 3"/>
          <p:cNvSpPr>
            <a:spLocks noGrp="1"/>
          </p:cNvSpPr>
          <p:nvPr>
            <p:ph type="title"/>
          </p:nvPr>
        </p:nvSpPr>
        <p:spPr/>
        <p:txBody>
          <a:bodyPr/>
          <a:lstStyle/>
          <a:p>
            <a:r>
              <a:rPr lang="en-US" dirty="0" smtClean="0"/>
              <a:t>SQL Database Firewall</a:t>
            </a:r>
            <a:endParaRPr lang="en-US" dirty="0"/>
          </a:p>
        </p:txBody>
      </p:sp>
      <p:sp>
        <p:nvSpPr>
          <p:cNvPr id="5" name="Content Placeholder 4"/>
          <p:cNvSpPr>
            <a:spLocks noGrp="1"/>
          </p:cNvSpPr>
          <p:nvPr>
            <p:ph type="body" sz="quarter" idx="10"/>
          </p:nvPr>
        </p:nvSpPr>
        <p:spPr>
          <a:xfrm>
            <a:off x="6349922" y="1619882"/>
            <a:ext cx="5258936" cy="2294474"/>
          </a:xfrm>
        </p:spPr>
        <p:txBody>
          <a:bodyPr/>
          <a:lstStyle/>
          <a:p>
            <a:r>
              <a:rPr lang="en-US" sz="2800" dirty="0" smtClean="0">
                <a:solidFill>
                  <a:schemeClr val="accent2">
                    <a:alpha val="99000"/>
                  </a:schemeClr>
                </a:solidFill>
              </a:rPr>
              <a:t>Securing your data</a:t>
            </a:r>
            <a:endParaRPr lang="en-US" sz="2800" dirty="0" smtClean="0"/>
          </a:p>
          <a:p>
            <a:r>
              <a:rPr lang="en-US" sz="1600" dirty="0" smtClean="0">
                <a:latin typeface="+mn-lt"/>
              </a:rPr>
              <a:t>IP Address-based access control for SQL Database</a:t>
            </a:r>
          </a:p>
          <a:p>
            <a:r>
              <a:rPr lang="en-US" sz="1600" dirty="0" smtClean="0">
                <a:latin typeface="+mn-lt"/>
              </a:rPr>
              <a:t>Rules can be defined at the </a:t>
            </a:r>
            <a:r>
              <a:rPr lang="en-US" sz="1600" i="1" dirty="0" smtClean="0">
                <a:latin typeface="+mn-lt"/>
              </a:rPr>
              <a:t>server </a:t>
            </a:r>
            <a:r>
              <a:rPr lang="en-US" sz="1600" dirty="0" smtClean="0">
                <a:latin typeface="+mn-lt"/>
              </a:rPr>
              <a:t>and </a:t>
            </a:r>
            <a:r>
              <a:rPr lang="en-US" sz="1600" i="1" dirty="0" smtClean="0">
                <a:latin typeface="+mn-lt"/>
              </a:rPr>
              <a:t>database</a:t>
            </a:r>
          </a:p>
          <a:p>
            <a:r>
              <a:rPr lang="en-US" sz="1600" dirty="0" smtClean="0">
                <a:latin typeface="+mn-lt"/>
              </a:rPr>
              <a:t>No IP authorized by default</a:t>
            </a:r>
            <a:endParaRPr lang="en-US" sz="1600" dirty="0">
              <a:latin typeface="+mn-lt"/>
            </a:endParaRPr>
          </a:p>
          <a:p>
            <a:r>
              <a:rPr lang="en-US" sz="1600" dirty="0" smtClean="0">
                <a:latin typeface="+mn-lt"/>
              </a:rPr>
              <a:t>Configurable using the SQL Database Portal and REST API</a:t>
            </a:r>
          </a:p>
          <a:p>
            <a:r>
              <a:rPr lang="en-US" sz="1600" dirty="0" smtClean="0">
                <a:latin typeface="+mn-lt"/>
              </a:rPr>
              <a:t>Option to disable/enable access from applications hosted in Windows Azure</a:t>
            </a:r>
            <a:endParaRPr lang="en-US" sz="1600" dirty="0">
              <a:latin typeface="+mn-lt"/>
            </a:endParaRPr>
          </a:p>
        </p:txBody>
      </p:sp>
    </p:spTree>
    <p:extLst>
      <p:ext uri="{BB962C8B-B14F-4D97-AF65-F5344CB8AC3E}">
        <p14:creationId xmlns:p14="http://schemas.microsoft.com/office/powerpoint/2010/main" val="557670662"/>
      </p:ext>
    </p:extLst>
  </p:cSld>
  <p:clrMapOvr>
    <a:masterClrMapping/>
  </p:clrMapOvr>
  <mc:AlternateContent xmlns:mc="http://schemas.openxmlformats.org/markup-compatibility/2006">
    <mc:Choice xmlns:p14="http://schemas.microsoft.com/office/powerpoint/2010/main" Requires="p14">
      <p:transition spd="med" p14:dur="700" advTm="4078">
        <p:fade/>
      </p:transition>
    </mc:Choice>
    <mc:Fallback>
      <p:transition spd="med" advTm="4078">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Connectivity</a:t>
            </a:r>
            <a:endParaRPr lang="en-US" dirty="0">
              <a:solidFill>
                <a:srgbClr val="92D050"/>
              </a:solidFill>
            </a:endParaRPr>
          </a:p>
        </p:txBody>
      </p:sp>
      <p:sp>
        <p:nvSpPr>
          <p:cNvPr id="8" name="Content Placeholder 2"/>
          <p:cNvSpPr txBox="1">
            <a:spLocks/>
          </p:cNvSpPr>
          <p:nvPr/>
        </p:nvSpPr>
        <p:spPr>
          <a:xfrm>
            <a:off x="520701" y="1434269"/>
            <a:ext cx="5573712" cy="505523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Connecting </a:t>
            </a:r>
            <a:r>
              <a:rPr lang="en-US" sz="2800" spc="-100" dirty="0" smtClean="0">
                <a:solidFill>
                  <a:schemeClr val="accent2">
                    <a:alpha val="99000"/>
                  </a:schemeClr>
                </a:solidFill>
                <a:latin typeface="Segoe UI Light" pitchFamily="34" charset="0"/>
              </a:rPr>
              <a:t>To SQL Database</a:t>
            </a:r>
            <a:endParaRPr lang="en-US" sz="2800" spc="-100" dirty="0">
              <a:solidFill>
                <a:schemeClr val="accent2">
                  <a:alpha val="99000"/>
                </a:schemeClr>
              </a:solidFill>
              <a:latin typeface="Segoe UI Light" pitchFamily="34" charset="0"/>
            </a:endParaRPr>
          </a:p>
          <a:p>
            <a:pPr marL="234950" lvl="1" indent="-231775" defTabSz="914325">
              <a:spcBef>
                <a:spcPts val="900"/>
              </a:spcBef>
              <a:buClr>
                <a:schemeClr val="accent6"/>
              </a:buClr>
              <a:buFont typeface="+mj-lt"/>
              <a:buAutoNum type="arabicPeriod"/>
            </a:pPr>
            <a:r>
              <a:rPr lang="en-US" sz="1600" spc="-51" dirty="0"/>
              <a:t>TDS (Tabular Data Stream) protocol over TCP/IP supported</a:t>
            </a:r>
          </a:p>
          <a:p>
            <a:pPr marL="234950" lvl="1" indent="-231775" defTabSz="914325">
              <a:spcBef>
                <a:spcPts val="900"/>
              </a:spcBef>
              <a:buClr>
                <a:schemeClr val="accent6"/>
              </a:buClr>
              <a:buFont typeface="+mj-lt"/>
              <a:buAutoNum type="arabicPeriod"/>
            </a:pPr>
            <a:r>
              <a:rPr lang="en-US" sz="1600" spc="-51" dirty="0"/>
              <a:t>SSL required</a:t>
            </a:r>
          </a:p>
          <a:p>
            <a:pPr marL="234950" lvl="1" indent="-231775" defTabSz="914325">
              <a:spcBef>
                <a:spcPts val="900"/>
              </a:spcBef>
              <a:buClr>
                <a:schemeClr val="accent6"/>
              </a:buClr>
              <a:buFont typeface="+mj-lt"/>
              <a:buAutoNum type="arabicPeriod"/>
            </a:pPr>
            <a:r>
              <a:rPr lang="en-US" sz="1600" spc="-51" dirty="0"/>
              <a:t>Use firewall rules to connect from outside Microsoft data center</a:t>
            </a:r>
          </a:p>
          <a:p>
            <a:pPr marL="3175" lvl="1" indent="0" defTabSz="914325">
              <a:spcBef>
                <a:spcPts val="900"/>
              </a:spcBef>
              <a:buNone/>
            </a:pPr>
            <a:r>
              <a:rPr lang="en-US" sz="1600" b="1" spc="-51" dirty="0" smtClean="0"/>
              <a:t>ASP.NET EXAMPLE:</a:t>
            </a:r>
            <a:endParaRPr lang="en-US" sz="1600" b="1" spc="-51" dirty="0"/>
          </a:p>
        </p:txBody>
      </p:sp>
      <p:sp>
        <p:nvSpPr>
          <p:cNvPr id="9" name="Content Placeholder 2"/>
          <p:cNvSpPr txBox="1">
            <a:spLocks/>
          </p:cNvSpPr>
          <p:nvPr/>
        </p:nvSpPr>
        <p:spPr>
          <a:xfrm>
            <a:off x="6557475" y="1434269"/>
            <a:ext cx="5345112" cy="3420936"/>
          </a:xfrm>
          <a:prstGeom prst="rect">
            <a:avLst/>
          </a:prstGeom>
        </p:spPr>
        <p:txBody>
          <a:bodyPr wrap="square" lIns="0" tIns="0" rIns="0" bIns="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buNone/>
            </a:pPr>
            <a:r>
              <a:rPr lang="en-US" sz="2800" spc="-100" dirty="0" smtClean="0">
                <a:solidFill>
                  <a:schemeClr val="accent2">
                    <a:alpha val="99000"/>
                  </a:schemeClr>
                </a:solidFill>
                <a:latin typeface="Segoe UI Light" pitchFamily="34" charset="0"/>
              </a:rPr>
              <a:t>Considerations </a:t>
            </a:r>
            <a:r>
              <a:rPr lang="en-US" sz="2800" spc="-100" dirty="0">
                <a:solidFill>
                  <a:schemeClr val="accent2">
                    <a:alpha val="99000"/>
                  </a:schemeClr>
                </a:solidFill>
                <a:latin typeface="Segoe UI Light" pitchFamily="34" charset="0"/>
              </a:rPr>
              <a:t>A</a:t>
            </a:r>
            <a:r>
              <a:rPr lang="en-US" sz="2800" spc="-100" dirty="0" smtClean="0">
                <a:solidFill>
                  <a:schemeClr val="accent2">
                    <a:alpha val="99000"/>
                  </a:schemeClr>
                </a:solidFill>
                <a:latin typeface="Segoe UI Light" pitchFamily="34" charset="0"/>
              </a:rPr>
              <a:t>nd Best Practices</a:t>
            </a:r>
            <a:endParaRPr lang="en-US" sz="2800" spc="-100" dirty="0">
              <a:solidFill>
                <a:schemeClr val="accent2">
                  <a:alpha val="99000"/>
                </a:schemeClr>
              </a:solidFill>
              <a:latin typeface="Segoe UI Light" pitchFamily="34" charset="0"/>
            </a:endParaRPr>
          </a:p>
          <a:p>
            <a:pPr marL="234950" lvl="1" indent="-231775" defTabSz="914325">
              <a:spcBef>
                <a:spcPts val="900"/>
              </a:spcBef>
              <a:buClr>
                <a:schemeClr val="accent2"/>
              </a:buClr>
              <a:buFont typeface="+mj-lt"/>
              <a:buAutoNum type="arabicPeriod"/>
            </a:pPr>
            <a:r>
              <a:rPr lang="en-US" sz="1600" spc="-51" dirty="0" smtClean="0"/>
              <a:t>login</a:t>
            </a:r>
            <a:r>
              <a:rPr lang="en-US" sz="1600" spc="-51" dirty="0"/>
              <a:t>: </a:t>
            </a:r>
            <a:r>
              <a:rPr lang="en-US" sz="1600" b="1" spc="-51" dirty="0"/>
              <a:t>[login]@[server]</a:t>
            </a:r>
          </a:p>
          <a:p>
            <a:pPr marL="234950" lvl="1" indent="-231775" defTabSz="914325">
              <a:spcBef>
                <a:spcPts val="900"/>
              </a:spcBef>
              <a:buClr>
                <a:schemeClr val="accent2"/>
              </a:buClr>
              <a:buFont typeface="+mj-lt"/>
              <a:buAutoNum type="arabicPeriod"/>
            </a:pPr>
            <a:r>
              <a:rPr lang="en-US" sz="1600" spc="-51" dirty="0"/>
              <a:t>Idle </a:t>
            </a:r>
            <a:r>
              <a:rPr lang="en-US" sz="1600" spc="-51" dirty="0" smtClean="0"/>
              <a:t>connections</a:t>
            </a:r>
            <a:endParaRPr lang="en-US" sz="1600" spc="-51" dirty="0"/>
          </a:p>
          <a:p>
            <a:pPr marL="234950" lvl="1" indent="-231775" defTabSz="914325">
              <a:spcBef>
                <a:spcPts val="900"/>
              </a:spcBef>
              <a:buClr>
                <a:schemeClr val="accent2"/>
              </a:buClr>
              <a:buFont typeface="+mj-lt"/>
              <a:buAutoNum type="arabicPeriod"/>
            </a:pPr>
            <a:r>
              <a:rPr lang="en-US" sz="1600" spc="-51" dirty="0"/>
              <a:t>Long running </a:t>
            </a:r>
            <a:r>
              <a:rPr lang="en-US" sz="1600" spc="-51" dirty="0" smtClean="0"/>
              <a:t>transactions</a:t>
            </a:r>
            <a:endParaRPr lang="en-US" sz="1600" spc="-51" dirty="0"/>
          </a:p>
          <a:p>
            <a:pPr marL="234950" lvl="1" indent="-231775" defTabSz="914325">
              <a:spcBef>
                <a:spcPts val="900"/>
              </a:spcBef>
              <a:buClr>
                <a:schemeClr val="accent2"/>
              </a:buClr>
              <a:buFont typeface="+mj-lt"/>
              <a:buAutoNum type="arabicPeriod"/>
            </a:pPr>
            <a:r>
              <a:rPr lang="en-US" sz="1600" spc="-51" dirty="0" err="1"/>
              <a:t>DoS</a:t>
            </a:r>
            <a:r>
              <a:rPr lang="en-US" sz="1600" spc="-51" dirty="0"/>
              <a:t> </a:t>
            </a:r>
            <a:r>
              <a:rPr lang="en-US" sz="1600" spc="-51" dirty="0" smtClean="0"/>
              <a:t>guard</a:t>
            </a:r>
            <a:endParaRPr lang="en-US" sz="1600" spc="-51" dirty="0"/>
          </a:p>
          <a:p>
            <a:pPr marL="234950" lvl="1" indent="-231775" defTabSz="914325">
              <a:spcBef>
                <a:spcPts val="900"/>
              </a:spcBef>
              <a:buClr>
                <a:schemeClr val="accent2"/>
              </a:buClr>
              <a:buFont typeface="+mj-lt"/>
              <a:buAutoNum type="arabicPeriod"/>
            </a:pPr>
            <a:r>
              <a:rPr lang="en-US" sz="1600" spc="-51" dirty="0"/>
              <a:t>Failover </a:t>
            </a:r>
            <a:r>
              <a:rPr lang="en-US" sz="1600" spc="-51" dirty="0" smtClean="0"/>
              <a:t>events</a:t>
            </a:r>
            <a:endParaRPr lang="en-US" sz="1600" spc="-51" dirty="0"/>
          </a:p>
          <a:p>
            <a:pPr marL="234950" lvl="1" indent="-231775" defTabSz="914325">
              <a:spcBef>
                <a:spcPts val="900"/>
              </a:spcBef>
              <a:buClr>
                <a:schemeClr val="accent2"/>
              </a:buClr>
              <a:buFont typeface="+mj-lt"/>
              <a:buAutoNum type="arabicPeriod"/>
            </a:pPr>
            <a:r>
              <a:rPr lang="en-US" sz="1600" spc="-51" dirty="0" smtClean="0"/>
              <a:t>Throttling</a:t>
            </a:r>
          </a:p>
          <a:p>
            <a:pPr marL="234950" lvl="1" indent="-231775" defTabSz="914325">
              <a:spcBef>
                <a:spcPts val="900"/>
              </a:spcBef>
              <a:buClr>
                <a:schemeClr val="accent2"/>
              </a:buClr>
              <a:buFont typeface="+mj-lt"/>
              <a:buAutoNum type="arabicPeriod"/>
            </a:pPr>
            <a:r>
              <a:rPr lang="en-US" sz="1600" spc="-51" dirty="0" smtClean="0"/>
              <a:t>Connection </a:t>
            </a:r>
            <a:r>
              <a:rPr lang="en-US" sz="1600" spc="-51" dirty="0"/>
              <a:t>pooling and </a:t>
            </a:r>
            <a:r>
              <a:rPr lang="en-US" sz="1600" spc="-51" dirty="0" smtClean="0"/>
              <a:t>Retry logic</a:t>
            </a:r>
            <a:endParaRPr lang="en-US" sz="1600" spc="-51" dirty="0"/>
          </a:p>
          <a:p>
            <a:pPr marL="234950" lvl="1" indent="-231775" defTabSz="914325">
              <a:spcBef>
                <a:spcPts val="900"/>
              </a:spcBef>
              <a:buClr>
                <a:schemeClr val="accent2"/>
              </a:buClr>
              <a:buFont typeface="+mj-lt"/>
              <a:buAutoNum type="arabicPeriod"/>
            </a:pPr>
            <a:r>
              <a:rPr lang="en-US" sz="1600" spc="-51" dirty="0"/>
              <a:t>Latency introduced for </a:t>
            </a:r>
            <a:r>
              <a:rPr lang="en-US" sz="1600" spc="-51" dirty="0" smtClean="0"/>
              <a:t>updates</a:t>
            </a:r>
            <a:endParaRPr lang="en-US" sz="1600" spc="-51" dirty="0"/>
          </a:p>
          <a:p>
            <a:pPr marL="234950" lvl="1" indent="-231775" defTabSz="914325">
              <a:spcBef>
                <a:spcPts val="900"/>
              </a:spcBef>
              <a:buClr>
                <a:schemeClr val="accent2"/>
              </a:buClr>
              <a:buFont typeface="+mj-lt"/>
              <a:buAutoNum type="arabicPeriod"/>
            </a:pPr>
            <a:r>
              <a:rPr lang="en-US" sz="1600" spc="-51" dirty="0"/>
              <a:t>No cross-database </a:t>
            </a:r>
            <a:r>
              <a:rPr lang="en-US" sz="1600" spc="-51" dirty="0" smtClean="0"/>
              <a:t>dependencies</a:t>
            </a:r>
            <a:endParaRPr lang="en-US" sz="1600" spc="-51" dirty="0"/>
          </a:p>
        </p:txBody>
      </p:sp>
      <p:sp>
        <p:nvSpPr>
          <p:cNvPr id="10" name="TextBox 9"/>
          <p:cNvSpPr txBox="1"/>
          <p:nvPr/>
        </p:nvSpPr>
        <p:spPr>
          <a:xfrm>
            <a:off x="519114" y="3269154"/>
            <a:ext cx="5153553" cy="3000821"/>
          </a:xfrm>
          <a:prstGeom prst="rect">
            <a:avLst/>
          </a:prstGeom>
          <a:noFill/>
          <a:ln>
            <a:solidFill>
              <a:schemeClr val="accent2"/>
            </a:solidFill>
          </a:ln>
        </p:spPr>
        <p:txBody>
          <a:bodyPr wrap="square" lIns="91440" tIns="0" rIns="0" bIns="0" rtlCol="0">
            <a:spAutoFit/>
          </a:bodyPr>
          <a:lstStyle/>
          <a:p>
            <a:r>
              <a:rPr lang="en-US" sz="1600" dirty="0">
                <a:solidFill>
                  <a:srgbClr val="0000FF"/>
                </a:solidFill>
                <a:latin typeface="Consolas"/>
              </a:rPr>
              <a:t>&lt;</a:t>
            </a:r>
            <a:r>
              <a:rPr lang="en-US" sz="1600" dirty="0">
                <a:solidFill>
                  <a:srgbClr val="A31515"/>
                </a:solidFill>
                <a:latin typeface="Consolas"/>
              </a:rPr>
              <a:t>connectionStrings</a:t>
            </a:r>
            <a:r>
              <a:rPr lang="en-US" sz="1600" dirty="0">
                <a:solidFill>
                  <a:srgbClr val="0000FF"/>
                </a:solidFill>
                <a:latin typeface="Consolas"/>
              </a:rPr>
              <a:t>&gt;</a:t>
            </a:r>
            <a:endParaRPr lang="en-US" sz="800" dirty="0">
              <a:latin typeface="Segoe UI" pitchFamily="34" charset="0"/>
              <a:ea typeface="Segoe UI" pitchFamily="34" charset="0"/>
            </a:endParaRPr>
          </a:p>
          <a:p>
            <a:r>
              <a:rPr lang="en-US" sz="1600" dirty="0">
                <a:solidFill>
                  <a:srgbClr val="0000FF"/>
                </a:solidFill>
                <a:latin typeface="Consolas"/>
              </a:rPr>
              <a:t>&lt;</a:t>
            </a:r>
            <a:r>
              <a:rPr lang="en-US" sz="1600" dirty="0">
                <a:solidFill>
                  <a:srgbClr val="A31515"/>
                </a:solidFill>
                <a:latin typeface="Consolas"/>
              </a:rPr>
              <a:t>add</a:t>
            </a:r>
            <a:r>
              <a:rPr lang="en-US" sz="1600" dirty="0">
                <a:solidFill>
                  <a:srgbClr val="FF0000"/>
                </a:solidFill>
                <a:latin typeface="Consolas"/>
              </a:rPr>
              <a:t>name</a:t>
            </a:r>
            <a:r>
              <a:rPr lang="en-US" sz="1600" dirty="0">
                <a:solidFill>
                  <a:srgbClr val="0000FF"/>
                </a:solidFill>
                <a:latin typeface="Consolas"/>
              </a:rPr>
              <a:t>=</a:t>
            </a:r>
            <a:r>
              <a:rPr lang="en-US" sz="1600" dirty="0">
                <a:solidFill>
                  <a:srgbClr val="000000"/>
                </a:solidFill>
                <a:latin typeface="Consolas"/>
              </a:rPr>
              <a:t>"</a:t>
            </a:r>
            <a:r>
              <a:rPr lang="en-US" sz="1600" dirty="0">
                <a:solidFill>
                  <a:srgbClr val="0000FF"/>
                </a:solidFill>
                <a:latin typeface="Consolas"/>
              </a:rPr>
              <a:t>AdventureWorks</a:t>
            </a:r>
            <a:r>
              <a:rPr lang="en-US" sz="1600" dirty="0">
                <a:solidFill>
                  <a:srgbClr val="000000"/>
                </a:solidFill>
                <a:latin typeface="Consolas"/>
              </a:rPr>
              <a:t>"</a:t>
            </a:r>
            <a:r>
              <a:rPr lang="en-US" sz="1600" dirty="0">
                <a:solidFill>
                  <a:srgbClr val="FF0000"/>
                </a:solidFill>
                <a:latin typeface="Consolas"/>
              </a:rPr>
              <a:t>connectionString</a:t>
            </a:r>
            <a:r>
              <a:rPr lang="en-US" sz="1600" dirty="0">
                <a:solidFill>
                  <a:srgbClr val="0000FF"/>
                </a:solidFill>
                <a:latin typeface="Consolas"/>
              </a:rPr>
              <a:t>=</a:t>
            </a:r>
            <a:endParaRPr lang="en-US" sz="800" dirty="0">
              <a:latin typeface="Segoe UI" pitchFamily="34" charset="0"/>
              <a:ea typeface="Segoe UI" pitchFamily="34" charset="0"/>
            </a:endParaRPr>
          </a:p>
          <a:p>
            <a:pPr marL="457120"/>
            <a:r>
              <a:rPr lang="en-US" sz="1600" dirty="0">
                <a:solidFill>
                  <a:srgbClr val="000000"/>
                </a:solidFill>
                <a:latin typeface="Consolas"/>
              </a:rPr>
              <a:t>"</a:t>
            </a:r>
            <a:r>
              <a:rPr lang="en-US" sz="1600" dirty="0">
                <a:solidFill>
                  <a:srgbClr val="0000FF"/>
                </a:solidFill>
                <a:latin typeface="Consolas"/>
              </a:rPr>
              <a:t>Data Source=</a:t>
            </a:r>
            <a:r>
              <a:rPr lang="en-US" sz="1600" dirty="0">
                <a:solidFill>
                  <a:srgbClr val="0000FF"/>
                </a:solidFill>
                <a:highlight>
                  <a:srgbClr val="FFFF00"/>
                </a:highlight>
                <a:latin typeface="Consolas"/>
              </a:rPr>
              <a:t>[server].database.windows.net</a:t>
            </a:r>
            <a:r>
              <a:rPr lang="en-US" sz="1600" dirty="0">
                <a:solidFill>
                  <a:srgbClr val="0000FF"/>
                </a:solidFill>
                <a:latin typeface="Consolas"/>
              </a:rPr>
              <a:t>;</a:t>
            </a:r>
            <a:endParaRPr lang="en-US" sz="800" dirty="0">
              <a:latin typeface="Segoe UI" pitchFamily="34" charset="0"/>
              <a:ea typeface="Segoe UI" pitchFamily="34" charset="0"/>
            </a:endParaRPr>
          </a:p>
          <a:p>
            <a:pPr marL="457120"/>
            <a:r>
              <a:rPr lang="en-US" sz="1600" dirty="0">
                <a:solidFill>
                  <a:srgbClr val="0000FF"/>
                </a:solidFill>
                <a:latin typeface="Consolas"/>
              </a:rPr>
              <a:t>Integrated Security=False;</a:t>
            </a:r>
            <a:endParaRPr lang="en-US" sz="800" dirty="0">
              <a:latin typeface="Segoe UI" pitchFamily="34" charset="0"/>
              <a:ea typeface="Segoe UI" pitchFamily="34" charset="0"/>
            </a:endParaRPr>
          </a:p>
          <a:p>
            <a:pPr marL="457120"/>
            <a:r>
              <a:rPr lang="en-US" sz="1600" dirty="0">
                <a:solidFill>
                  <a:srgbClr val="0000FF"/>
                </a:solidFill>
                <a:latin typeface="Consolas"/>
              </a:rPr>
              <a:t>Initial Catalog=ProductsDb;</a:t>
            </a:r>
            <a:endParaRPr lang="en-US" sz="800" dirty="0">
              <a:latin typeface="Segoe UI" pitchFamily="34" charset="0"/>
              <a:ea typeface="Segoe UI" pitchFamily="34" charset="0"/>
            </a:endParaRPr>
          </a:p>
          <a:p>
            <a:pPr marL="457120"/>
            <a:r>
              <a:rPr lang="en-US" sz="1600" dirty="0">
                <a:solidFill>
                  <a:srgbClr val="0000FF"/>
                </a:solidFill>
                <a:latin typeface="Consolas"/>
              </a:rPr>
              <a:t>User Id=[login];</a:t>
            </a:r>
            <a:endParaRPr lang="en-US" sz="800" dirty="0">
              <a:latin typeface="Segoe UI" pitchFamily="34" charset="0"/>
              <a:ea typeface="Segoe UI" pitchFamily="34" charset="0"/>
            </a:endParaRPr>
          </a:p>
          <a:p>
            <a:pPr marL="457120"/>
            <a:r>
              <a:rPr lang="en-US" sz="1600" dirty="0">
                <a:solidFill>
                  <a:srgbClr val="0000FF"/>
                </a:solidFill>
                <a:latin typeface="Consolas"/>
              </a:rPr>
              <a:t>Password=[password</a:t>
            </a:r>
            <a:r>
              <a:rPr lang="en-US" sz="1600" dirty="0" smtClean="0">
                <a:solidFill>
                  <a:srgbClr val="0000FF"/>
                </a:solidFill>
                <a:latin typeface="Consolas"/>
              </a:rPr>
              <a:t>];</a:t>
            </a:r>
          </a:p>
          <a:p>
            <a:pPr marL="457120"/>
            <a:r>
              <a:rPr lang="en-US" sz="1600" dirty="0" err="1" smtClean="0">
                <a:solidFill>
                  <a:srgbClr val="0000FF"/>
                </a:solidFill>
                <a:latin typeface="Consolas"/>
                <a:ea typeface="Segoe UI" pitchFamily="34" charset="0"/>
              </a:rPr>
              <a:t>Trusted_Connection</a:t>
            </a:r>
            <a:r>
              <a:rPr lang="en-US" sz="1600" dirty="0" smtClean="0">
                <a:solidFill>
                  <a:srgbClr val="0000FF"/>
                </a:solidFill>
                <a:latin typeface="Consolas"/>
                <a:ea typeface="Segoe UI" pitchFamily="34" charset="0"/>
              </a:rPr>
              <a:t>=False;</a:t>
            </a:r>
            <a:endParaRPr lang="en-US" sz="800" dirty="0">
              <a:latin typeface="Segoe UI" pitchFamily="34" charset="0"/>
              <a:ea typeface="Segoe UI" pitchFamily="34" charset="0"/>
            </a:endParaRPr>
          </a:p>
          <a:p>
            <a:pPr marL="457120"/>
            <a:r>
              <a:rPr lang="en-US" sz="1600" dirty="0">
                <a:solidFill>
                  <a:srgbClr val="0000FF"/>
                </a:solidFill>
                <a:highlight>
                  <a:srgbClr val="FFFF00"/>
                </a:highlight>
                <a:latin typeface="Consolas"/>
              </a:rPr>
              <a:t>Encrypt=true</a:t>
            </a:r>
            <a:r>
              <a:rPr lang="en-US" sz="1600" dirty="0">
                <a:solidFill>
                  <a:srgbClr val="0000FF"/>
                </a:solidFill>
                <a:latin typeface="Consolas"/>
              </a:rPr>
              <a:t>;</a:t>
            </a:r>
            <a:r>
              <a:rPr lang="en-US" sz="1600" dirty="0">
                <a:solidFill>
                  <a:srgbClr val="000000"/>
                </a:solidFill>
                <a:latin typeface="Consolas"/>
              </a:rPr>
              <a:t>"</a:t>
            </a:r>
            <a:endParaRPr lang="en-US" sz="800" dirty="0">
              <a:latin typeface="Segoe UI" pitchFamily="34" charset="0"/>
              <a:ea typeface="Segoe UI" pitchFamily="34" charset="0"/>
            </a:endParaRPr>
          </a:p>
          <a:p>
            <a:r>
              <a:rPr lang="en-US" sz="1600" dirty="0">
                <a:solidFill>
                  <a:srgbClr val="FF0000"/>
                </a:solidFill>
                <a:latin typeface="Consolas"/>
              </a:rPr>
              <a:t>providerName</a:t>
            </a:r>
            <a:r>
              <a:rPr lang="en-US" sz="1600" dirty="0">
                <a:solidFill>
                  <a:srgbClr val="0000FF"/>
                </a:solidFill>
                <a:latin typeface="Consolas"/>
              </a:rPr>
              <a:t>=</a:t>
            </a:r>
            <a:r>
              <a:rPr lang="en-US" sz="1600" dirty="0">
                <a:solidFill>
                  <a:srgbClr val="000000"/>
                </a:solidFill>
                <a:latin typeface="Consolas"/>
              </a:rPr>
              <a:t>"</a:t>
            </a:r>
            <a:r>
              <a:rPr lang="en-US" sz="1600" dirty="0">
                <a:solidFill>
                  <a:srgbClr val="0000FF"/>
                </a:solidFill>
                <a:latin typeface="Consolas"/>
              </a:rPr>
              <a:t>System.Data.SqlClient</a:t>
            </a:r>
            <a:r>
              <a:rPr lang="en-US" sz="1600" dirty="0">
                <a:solidFill>
                  <a:srgbClr val="000000"/>
                </a:solidFill>
                <a:latin typeface="Consolas"/>
              </a:rPr>
              <a:t>"</a:t>
            </a:r>
            <a:r>
              <a:rPr lang="en-US" sz="1600" dirty="0">
                <a:solidFill>
                  <a:srgbClr val="0000FF"/>
                </a:solidFill>
                <a:latin typeface="Consolas"/>
              </a:rPr>
              <a:t>/&gt;</a:t>
            </a:r>
            <a:endParaRPr lang="en-US" sz="800" dirty="0">
              <a:latin typeface="Segoe UI" pitchFamily="34" charset="0"/>
              <a:ea typeface="Segoe UI" pitchFamily="34" charset="0"/>
            </a:endParaRPr>
          </a:p>
          <a:p>
            <a:r>
              <a:rPr lang="en-US" sz="1600" dirty="0">
                <a:solidFill>
                  <a:srgbClr val="0000FF"/>
                </a:solidFill>
                <a:latin typeface="Consolas"/>
              </a:rPr>
              <a:t>&lt;/</a:t>
            </a:r>
            <a:r>
              <a:rPr lang="en-US" sz="1600" dirty="0">
                <a:solidFill>
                  <a:srgbClr val="A31515"/>
                </a:solidFill>
                <a:latin typeface="Consolas"/>
              </a:rPr>
              <a:t>connectionStrings</a:t>
            </a:r>
            <a:r>
              <a:rPr lang="en-US" sz="1600" dirty="0">
                <a:solidFill>
                  <a:srgbClr val="0000FF"/>
                </a:solidFill>
                <a:latin typeface="Consolas"/>
              </a:rPr>
              <a:t>&gt;</a:t>
            </a:r>
            <a:endParaRPr lang="en-US" sz="1600" dirty="0">
              <a:solidFill>
                <a:prstClr val="black"/>
              </a:solidFill>
              <a:latin typeface="Consolas"/>
            </a:endParaRPr>
          </a:p>
        </p:txBody>
      </p:sp>
    </p:spTree>
    <p:extLst>
      <p:ext uri="{BB962C8B-B14F-4D97-AF65-F5344CB8AC3E}">
        <p14:creationId xmlns:p14="http://schemas.microsoft.com/office/powerpoint/2010/main" val="35505164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057401"/>
            <a:ext cx="10693401" cy="1378644"/>
          </a:xfrm>
        </p:spPr>
        <p:txBody>
          <a:bodyPr/>
          <a:lstStyle/>
          <a:p>
            <a:r>
              <a:rPr lang="en-US" dirty="0"/>
              <a:t>Exploring </a:t>
            </a:r>
            <a:r>
              <a:rPr lang="en-US" dirty="0" smtClean="0"/>
              <a:t>Advanced </a:t>
            </a:r>
            <a:r>
              <a:rPr lang="en-US" dirty="0"/>
              <a:t>Capabilities</a:t>
            </a:r>
          </a:p>
        </p:txBody>
      </p:sp>
    </p:spTree>
    <p:extLst>
      <p:ext uri="{BB962C8B-B14F-4D97-AF65-F5344CB8AC3E}">
        <p14:creationId xmlns:p14="http://schemas.microsoft.com/office/powerpoint/2010/main" val="303894909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Explore Advanced Capabilities</a:t>
            </a:r>
            <a:endParaRPr lang="en-US" dirty="0"/>
          </a:p>
        </p:txBody>
      </p:sp>
      <p:sp>
        <p:nvSpPr>
          <p:cNvPr id="7" name="Content Placeholder 2"/>
          <p:cNvSpPr txBox="1">
            <a:spLocks/>
          </p:cNvSpPr>
          <p:nvPr/>
        </p:nvSpPr>
        <p:spPr>
          <a:xfrm>
            <a:off x="6094413" y="1612072"/>
            <a:ext cx="5573712" cy="4890331"/>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pc="-100" dirty="0">
                <a:solidFill>
                  <a:schemeClr val="accent2">
                    <a:alpha val="98000"/>
                  </a:schemeClr>
                </a:solidFill>
                <a:latin typeface="Segoe UI Light" pitchFamily="34" charset="0"/>
              </a:rPr>
              <a:t>Rapid innovation</a:t>
            </a:r>
          </a:p>
          <a:p>
            <a:pPr marL="3175" lvl="1" indent="0" defTabSz="914325">
              <a:spcBef>
                <a:spcPts val="600"/>
              </a:spcBef>
              <a:buNone/>
            </a:pPr>
            <a:r>
              <a:rPr lang="en-US" sz="1600" spc="-51" dirty="0"/>
              <a:t>Improved engineering efficiencies</a:t>
            </a:r>
          </a:p>
          <a:p>
            <a:pPr marL="3175" lvl="1" indent="0" defTabSz="914325">
              <a:spcBef>
                <a:spcPts val="600"/>
              </a:spcBef>
              <a:buNone/>
            </a:pPr>
            <a:r>
              <a:rPr lang="en-US" sz="1600" spc="-51" dirty="0"/>
              <a:t>Quarterly service update cadence </a:t>
            </a:r>
          </a:p>
          <a:p>
            <a:pPr marL="3175" lvl="1" indent="0" defTabSz="914325">
              <a:spcBef>
                <a:spcPts val="600"/>
              </a:spcBef>
              <a:buNone/>
            </a:pPr>
            <a:r>
              <a:rPr lang="en-US" sz="1600" spc="-51" dirty="0"/>
              <a:t>Improved operational agility</a:t>
            </a:r>
            <a:br>
              <a:rPr lang="en-US" sz="1600" spc="-51" dirty="0"/>
            </a:br>
            <a:endParaRPr lang="en-US" sz="2000" dirty="0" smtClean="0"/>
          </a:p>
          <a:p>
            <a:pPr marL="3175" lvl="1" indent="0" defTabSz="914325">
              <a:spcBef>
                <a:spcPts val="600"/>
              </a:spcBef>
              <a:spcAft>
                <a:spcPts val="300"/>
              </a:spcAft>
              <a:buNone/>
            </a:pPr>
            <a:r>
              <a:rPr lang="en-US" sz="3200" spc="-100" dirty="0">
                <a:solidFill>
                  <a:schemeClr val="accent2">
                    <a:alpha val="98000"/>
                  </a:schemeClr>
                </a:solidFill>
                <a:latin typeface="Segoe UI Light" pitchFamily="34" charset="0"/>
              </a:rPr>
              <a:t>Powerful new services</a:t>
            </a:r>
            <a:br>
              <a:rPr lang="en-US" sz="3200" spc="-100" dirty="0">
                <a:solidFill>
                  <a:schemeClr val="accent2">
                    <a:alpha val="98000"/>
                  </a:schemeClr>
                </a:solidFill>
                <a:latin typeface="Segoe UI Light" pitchFamily="34" charset="0"/>
              </a:rPr>
            </a:br>
            <a:r>
              <a:rPr lang="en-US" sz="1600" spc="-51" dirty="0" smtClean="0"/>
              <a:t>Visualize </a:t>
            </a:r>
            <a:r>
              <a:rPr lang="en-US" sz="1600" spc="-51" dirty="0"/>
              <a:t>data with </a:t>
            </a:r>
            <a:r>
              <a:rPr lang="en-US" sz="1600" spc="-51" dirty="0" smtClean="0"/>
              <a:t>SQL Reporting </a:t>
            </a:r>
            <a:endParaRPr lang="en-US" sz="1600" spc="-51" dirty="0"/>
          </a:p>
          <a:p>
            <a:pPr marL="3175" lvl="1" indent="0" defTabSz="914325">
              <a:spcBef>
                <a:spcPts val="600"/>
              </a:spcBef>
              <a:spcAft>
                <a:spcPts val="300"/>
              </a:spcAft>
              <a:buNone/>
            </a:pPr>
            <a:r>
              <a:rPr lang="en-US" sz="1600" spc="-51" dirty="0"/>
              <a:t>Synchronize data with </a:t>
            </a:r>
            <a:r>
              <a:rPr lang="en-US" sz="1600" spc="-51" dirty="0" smtClean="0"/>
              <a:t>SQL Data </a:t>
            </a:r>
            <a:r>
              <a:rPr lang="en-US" sz="1600" spc="-51" dirty="0" smtClean="0"/>
              <a:t>Sync</a:t>
            </a:r>
            <a:br>
              <a:rPr lang="en-US" sz="1600" spc="-51" dirty="0" smtClean="0"/>
            </a:br>
            <a:endParaRPr lang="en-US" sz="1600" spc="-51" dirty="0" smtClean="0"/>
          </a:p>
          <a:p>
            <a:pPr marL="3175" indent="0" defTabSz="914325">
              <a:spcBef>
                <a:spcPts val="0"/>
              </a:spcBef>
              <a:spcAft>
                <a:spcPts val="300"/>
              </a:spcAft>
              <a:buNone/>
            </a:pPr>
            <a:r>
              <a:rPr lang="en-US" spc="-100" dirty="0" smtClean="0">
                <a:solidFill>
                  <a:schemeClr val="accent2">
                    <a:alpha val="98000"/>
                  </a:schemeClr>
                </a:solidFill>
                <a:latin typeface="Segoe UI Light" pitchFamily="34" charset="0"/>
              </a:rPr>
              <a:t>New </a:t>
            </a:r>
            <a:r>
              <a:rPr lang="en-US" spc="-100" dirty="0">
                <a:solidFill>
                  <a:schemeClr val="accent2">
                    <a:alpha val="98000"/>
                  </a:schemeClr>
                </a:solidFill>
                <a:latin typeface="Segoe UI Light" pitchFamily="34" charset="0"/>
              </a:rPr>
              <a:t>developer opportunities</a:t>
            </a:r>
          </a:p>
          <a:p>
            <a:pPr marL="3175" lvl="1" indent="0" defTabSz="914325">
              <a:spcBef>
                <a:spcPts val="600"/>
              </a:spcBef>
              <a:buNone/>
            </a:pPr>
            <a:r>
              <a:rPr lang="en-US" sz="1600" spc="-51" dirty="0"/>
              <a:t>Devices connected to continuously available cloud services</a:t>
            </a:r>
          </a:p>
          <a:p>
            <a:pPr marL="3175" lvl="1" indent="0" defTabSz="914325">
              <a:spcBef>
                <a:spcPts val="600"/>
              </a:spcBef>
              <a:buNone/>
            </a:pPr>
            <a:r>
              <a:rPr lang="en-US" sz="1600" spc="-51" dirty="0"/>
              <a:t>Consumer applications</a:t>
            </a:r>
          </a:p>
          <a:p>
            <a:pPr marL="3175" lvl="1" indent="0" defTabSz="914325">
              <a:spcBef>
                <a:spcPts val="600"/>
              </a:spcBef>
              <a:buNone/>
            </a:pPr>
            <a:r>
              <a:rPr lang="en-US" sz="1600" spc="-51" dirty="0"/>
              <a:t>SaaS applications</a:t>
            </a:r>
          </a:p>
        </p:txBody>
      </p:sp>
      <p:pic>
        <p:nvPicPr>
          <p:cNvPr id="8"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940" y="1612072"/>
            <a:ext cx="4990505" cy="3743854"/>
          </a:xfrm>
          <a:prstGeom prst="rect">
            <a:avLst/>
          </a:prstGeom>
        </p:spPr>
      </p:pic>
    </p:spTree>
    <p:extLst>
      <p:ext uri="{BB962C8B-B14F-4D97-AF65-F5344CB8AC3E}">
        <p14:creationId xmlns:p14="http://schemas.microsoft.com/office/powerpoint/2010/main" val="19708144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5" end="5"/>
                                            </p:txEl>
                                          </p:spTgt>
                                        </p:tgtEl>
                                        <p:attrNameLst>
                                          <p:attrName>style.visibility</p:attrName>
                                        </p:attrNameLst>
                                      </p:cBhvr>
                                      <p:to>
                                        <p:strVal val="visible"/>
                                      </p:to>
                                    </p:set>
                                    <p:animEffect transition="in" filter="fade">
                                      <p:cBhvr>
                                        <p:cTn id="24" dur="500"/>
                                        <p:tgtEl>
                                          <p:spTgt spid="7">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animEffect transition="in" filter="fade">
                                      <p:cBhvr>
                                        <p:cTn id="29" dur="500"/>
                                        <p:tgtEl>
                                          <p:spTgt spid="7">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fade">
                                      <p:cBhvr>
                                        <p:cTn id="32" dur="500"/>
                                        <p:tgtEl>
                                          <p:spTgt spid="7">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animEffect transition="in" filter="fade">
                                      <p:cBhvr>
                                        <p:cTn id="35" dur="500"/>
                                        <p:tgtEl>
                                          <p:spTgt spid="7">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xEl>
                                              <p:pRg st="9" end="9"/>
                                            </p:txEl>
                                          </p:spTgt>
                                        </p:tgtEl>
                                        <p:attrNameLst>
                                          <p:attrName>style.visibility</p:attrName>
                                        </p:attrNameLst>
                                      </p:cBhvr>
                                      <p:to>
                                        <p:strVal val="visible"/>
                                      </p:to>
                                    </p:set>
                                    <p:animEffect transition="in" filter="fade">
                                      <p:cBhvr>
                                        <p:cTn id="38"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19114" y="1447800"/>
            <a:ext cx="5346700" cy="464518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Title 4"/>
          <p:cNvSpPr>
            <a:spLocks noGrp="1"/>
          </p:cNvSpPr>
          <p:nvPr>
            <p:ph type="title"/>
          </p:nvPr>
        </p:nvSpPr>
        <p:spPr/>
        <p:txBody>
          <a:bodyPr/>
          <a:lstStyle/>
          <a:p>
            <a:r>
              <a:rPr lang="en-US" dirty="0" smtClean="0"/>
              <a:t>SQL Reporting</a:t>
            </a:r>
            <a:endParaRPr lang="en-US"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264" t="4910" r="1012" b="1533"/>
          <a:stretch/>
        </p:blipFill>
        <p:spPr>
          <a:xfrm>
            <a:off x="660400" y="3860799"/>
            <a:ext cx="3067050" cy="2089151"/>
          </a:xfrm>
          <a:prstGeom prst="rect">
            <a:avLst/>
          </a:prstGeom>
          <a:solidFill>
            <a:schemeClr val="bg1"/>
          </a:solidFill>
          <a:ln>
            <a:solidFill>
              <a:schemeClr val="bg1">
                <a:lumMod val="85000"/>
              </a:schemeClr>
            </a:solidFill>
          </a:ln>
          <a:effectLst>
            <a:outerShdw blurRad="50800" dist="25400" dir="2700000" algn="tl" rotWithShape="0">
              <a:prstClr val="black">
                <a:alpha val="10000"/>
              </a:prstClr>
            </a:outerShdw>
          </a:effectLst>
        </p:spPr>
      </p:pic>
      <p:sp>
        <p:nvSpPr>
          <p:cNvPr id="9" name="Content Placeholder 2"/>
          <p:cNvSpPr txBox="1">
            <a:spLocks/>
          </p:cNvSpPr>
          <p:nvPr/>
        </p:nvSpPr>
        <p:spPr>
          <a:xfrm>
            <a:off x="6323013" y="1706123"/>
            <a:ext cx="5573712" cy="242653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3600" spc="-100" dirty="0" smtClean="0">
                <a:solidFill>
                  <a:schemeClr val="accent2">
                    <a:alpha val="99000"/>
                  </a:schemeClr>
                </a:solidFill>
                <a:latin typeface="Segoe UI Light" pitchFamily="34" charset="0"/>
              </a:rPr>
              <a:t>Visualize your data</a:t>
            </a:r>
            <a:endParaRPr lang="en-US" sz="3600" spc="-100" dirty="0">
              <a:solidFill>
                <a:schemeClr val="accent2">
                  <a:alpha val="99000"/>
                </a:schemeClr>
              </a:solidFill>
              <a:latin typeface="Segoe UI Light" pitchFamily="34" charset="0"/>
            </a:endParaRPr>
          </a:p>
          <a:p>
            <a:pPr marL="3175" lvl="1" indent="0" defTabSz="914325">
              <a:spcBef>
                <a:spcPts val="600"/>
              </a:spcBef>
              <a:buNone/>
            </a:pPr>
            <a:r>
              <a:rPr lang="en-US" sz="1800" spc="-51" dirty="0"/>
              <a:t>SQL Server Reporting Services technology </a:t>
            </a:r>
            <a:r>
              <a:rPr lang="en-US" sz="1800" spc="-51" dirty="0" smtClean="0"/>
              <a:t>as </a:t>
            </a:r>
            <a:r>
              <a:rPr lang="en-US" sz="1800" spc="-51" dirty="0"/>
              <a:t>a </a:t>
            </a:r>
            <a:r>
              <a:rPr lang="en-US" sz="1800" spc="-51" dirty="0" smtClean="0"/>
              <a:t>service</a:t>
            </a:r>
            <a:endParaRPr lang="en-US" sz="1800" spc="-51" dirty="0"/>
          </a:p>
          <a:p>
            <a:pPr marL="3175" lvl="1" indent="0" defTabSz="914325">
              <a:spcBef>
                <a:spcPts val="600"/>
              </a:spcBef>
              <a:buNone/>
            </a:pPr>
            <a:r>
              <a:rPr lang="en-US" sz="1800" spc="-51" dirty="0"/>
              <a:t>Ideal for operational reporting against </a:t>
            </a:r>
            <a:r>
              <a:rPr lang="en-US" sz="1800" spc="-51" dirty="0" smtClean="0"/>
              <a:t>SQL Database </a:t>
            </a:r>
            <a:r>
              <a:rPr lang="en-US" sz="1800" spc="-51" dirty="0"/>
              <a:t>data</a:t>
            </a:r>
          </a:p>
          <a:p>
            <a:pPr marL="3175" lvl="1" indent="0" defTabSz="914325">
              <a:spcBef>
                <a:spcPts val="600"/>
              </a:spcBef>
              <a:buNone/>
            </a:pPr>
            <a:r>
              <a:rPr lang="en-US" sz="1800" spc="-51" dirty="0"/>
              <a:t>Enterprise-ready with automatic support for HA</a:t>
            </a:r>
          </a:p>
          <a:p>
            <a:pPr marL="3175" lvl="1" indent="0" defTabSz="914325">
              <a:spcBef>
                <a:spcPts val="600"/>
              </a:spcBef>
              <a:buNone/>
            </a:pPr>
            <a:r>
              <a:rPr lang="en-US" sz="1800" spc="-51" dirty="0"/>
              <a:t>Designed to scale elastically with </a:t>
            </a:r>
            <a:r>
              <a:rPr lang="en-US" sz="1800" spc="-51" dirty="0" smtClean="0"/>
              <a:t>demand</a:t>
            </a:r>
          </a:p>
          <a:p>
            <a:pPr marL="3175" lvl="1" indent="0" defTabSz="914325">
              <a:spcBef>
                <a:spcPts val="600"/>
              </a:spcBef>
              <a:buNone/>
            </a:pPr>
            <a:r>
              <a:rPr lang="en-US" sz="1800" spc="-51" dirty="0" smtClean="0"/>
              <a:t>Rapid Provisioning </a:t>
            </a:r>
            <a:endParaRPr lang="en-US" sz="2400" dirty="0" smtClean="0"/>
          </a:p>
        </p:txBody>
      </p:sp>
      <p:pic>
        <p:nvPicPr>
          <p:cNvPr id="2" name="Picture 1"/>
          <p:cNvPicPr>
            <a:picLocks noChangeAspect="1"/>
          </p:cNvPicPr>
          <p:nvPr/>
        </p:nvPicPr>
        <p:blipFill>
          <a:blip r:embed="rId4"/>
          <a:stretch>
            <a:fillRect/>
          </a:stretch>
        </p:blipFill>
        <p:spPr>
          <a:xfrm>
            <a:off x="660400" y="1706122"/>
            <a:ext cx="4928138" cy="1028113"/>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517" t="13756" b="1412"/>
          <a:stretch/>
        </p:blipFill>
        <p:spPr>
          <a:xfrm>
            <a:off x="2673349" y="2540000"/>
            <a:ext cx="3090863" cy="2565401"/>
          </a:xfrm>
          <a:prstGeom prst="rect">
            <a:avLst/>
          </a:prstGeom>
          <a:solidFill>
            <a:schemeClr val="bg1"/>
          </a:solidFill>
          <a:ln>
            <a:solidFill>
              <a:schemeClr val="bg1">
                <a:lumMod val="85000"/>
              </a:schemeClr>
            </a:solidFill>
          </a:ln>
          <a:effectLst>
            <a:outerShdw blurRad="50800" dist="25400" dir="2700000" algn="tl" rotWithShape="0">
              <a:prstClr val="black">
                <a:alpha val="10000"/>
              </a:prstClr>
            </a:outerShdw>
          </a:effectLst>
        </p:spPr>
      </p:pic>
    </p:spTree>
    <p:extLst>
      <p:ext uri="{BB962C8B-B14F-4D97-AF65-F5344CB8AC3E}">
        <p14:creationId xmlns:p14="http://schemas.microsoft.com/office/powerpoint/2010/main" val="22718866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500"/>
                                        <p:tgtEl>
                                          <p:spTgt spid="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500"/>
                                        <p:tgtEl>
                                          <p:spTgt spid="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500"/>
                                        <p:tgtEl>
                                          <p:spTgt spid="9">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fade">
                                      <p:cBhvr>
                                        <p:cTn id="22" dur="500"/>
                                        <p:tgtEl>
                                          <p:spTgt spid="9">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Data Sync</a:t>
            </a:r>
            <a:endParaRPr lang="en-US" dirty="0">
              <a:solidFill>
                <a:srgbClr val="92D050"/>
              </a:solidFill>
            </a:endParaRPr>
          </a:p>
        </p:txBody>
      </p:sp>
      <p:sp>
        <p:nvSpPr>
          <p:cNvPr id="7" name="Content Placeholder 2"/>
          <p:cNvSpPr txBox="1">
            <a:spLocks/>
          </p:cNvSpPr>
          <p:nvPr/>
        </p:nvSpPr>
        <p:spPr>
          <a:xfrm>
            <a:off x="6185031" y="1813217"/>
            <a:ext cx="5446798" cy="2532497"/>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3600" spc="-100" dirty="0" smtClean="0">
                <a:solidFill>
                  <a:schemeClr val="accent2">
                    <a:alpha val="99000"/>
                  </a:schemeClr>
                </a:solidFill>
                <a:latin typeface="Segoe UI Light" pitchFamily="34" charset="0"/>
              </a:rPr>
              <a:t>Data Synchronization</a:t>
            </a:r>
            <a:endParaRPr lang="en-US" sz="3600" spc="-100" dirty="0">
              <a:solidFill>
                <a:schemeClr val="accent2">
                  <a:alpha val="99000"/>
                </a:schemeClr>
              </a:solidFill>
              <a:latin typeface="Segoe UI Light" pitchFamily="34" charset="0"/>
            </a:endParaRPr>
          </a:p>
          <a:p>
            <a:pPr marL="3175" lvl="1" indent="0" defTabSz="914325">
              <a:spcBef>
                <a:spcPts val="600"/>
              </a:spcBef>
              <a:buNone/>
            </a:pPr>
            <a:r>
              <a:rPr lang="en-US" sz="1800" spc="-51" dirty="0"/>
              <a:t>Microsoft Sync Framework technology </a:t>
            </a:r>
            <a:r>
              <a:rPr lang="en-US" sz="1800" spc="-51" dirty="0" smtClean="0"/>
              <a:t>as </a:t>
            </a:r>
            <a:r>
              <a:rPr lang="en-US" sz="1800" spc="-51" dirty="0"/>
              <a:t>a service </a:t>
            </a:r>
          </a:p>
          <a:p>
            <a:pPr marL="3175" lvl="1" indent="0" defTabSz="914325">
              <a:spcBef>
                <a:spcPts val="600"/>
              </a:spcBef>
              <a:buNone/>
            </a:pPr>
            <a:r>
              <a:rPr lang="en-US" sz="1800" spc="-51" dirty="0"/>
              <a:t>Ideal for scheduling synchronization between data sets hosted </a:t>
            </a:r>
            <a:r>
              <a:rPr lang="en-US" sz="1800" spc="-51" dirty="0" smtClean="0"/>
              <a:t/>
            </a:r>
            <a:br>
              <a:rPr lang="en-US" sz="1800" spc="-51" dirty="0" smtClean="0"/>
            </a:br>
            <a:r>
              <a:rPr lang="en-US" sz="1800" spc="-51" dirty="0" smtClean="0"/>
              <a:t>in SQL Database </a:t>
            </a:r>
            <a:r>
              <a:rPr lang="en-US" sz="1800" spc="-51" dirty="0"/>
              <a:t>or SQL Server</a:t>
            </a:r>
          </a:p>
          <a:p>
            <a:pPr marL="3175" lvl="1" indent="0" defTabSz="914325">
              <a:spcBef>
                <a:spcPts val="600"/>
              </a:spcBef>
              <a:buNone/>
            </a:pPr>
            <a:r>
              <a:rPr lang="en-US" sz="1800" spc="-51" dirty="0"/>
              <a:t>Uses a hub and spoke </a:t>
            </a:r>
            <a:r>
              <a:rPr lang="en-US" sz="1800" spc="-51" dirty="0" smtClean="0"/>
              <a:t>topology</a:t>
            </a:r>
          </a:p>
          <a:p>
            <a:pPr marL="3175" lvl="1" indent="0" defTabSz="914325">
              <a:spcBef>
                <a:spcPts val="600"/>
              </a:spcBef>
              <a:buNone/>
            </a:pPr>
            <a:r>
              <a:rPr lang="en-US" sz="1800" spc="-51" dirty="0" smtClean="0"/>
              <a:t>No Coding required</a:t>
            </a:r>
          </a:p>
        </p:txBody>
      </p:sp>
      <p:sp>
        <p:nvSpPr>
          <p:cNvPr id="26" name="Rectangle 25"/>
          <p:cNvSpPr/>
          <p:nvPr/>
        </p:nvSpPr>
        <p:spPr>
          <a:xfrm>
            <a:off x="2188486" y="3219484"/>
            <a:ext cx="1483401" cy="1483401"/>
          </a:xfrm>
          <a:prstGeom prst="rect">
            <a:avLst/>
          </a:pr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sz="2000" dirty="0">
                <a:gradFill>
                  <a:gsLst>
                    <a:gs pos="0">
                      <a:schemeClr val="bg1"/>
                    </a:gs>
                    <a:gs pos="100000">
                      <a:schemeClr val="bg1"/>
                    </a:gs>
                  </a:gsLst>
                  <a:lin ang="5400000" scaled="0"/>
                </a:gradFill>
              </a:rPr>
              <a:t>SQL Database (Hub)</a:t>
            </a:r>
          </a:p>
        </p:txBody>
      </p:sp>
      <p:sp>
        <p:nvSpPr>
          <p:cNvPr id="24" name="Straight Connector 5"/>
          <p:cNvSpPr/>
          <p:nvPr/>
        </p:nvSpPr>
        <p:spPr>
          <a:xfrm rot="16200000">
            <a:off x="2705917" y="3130681"/>
            <a:ext cx="448541" cy="49584"/>
          </a:xfrm>
          <a:custGeom>
            <a:avLst/>
            <a:gdLst/>
            <a:ahLst/>
            <a:cxnLst/>
            <a:rect l="0" t="0" r="0" b="0"/>
            <a:pathLst>
              <a:path>
                <a:moveTo>
                  <a:pt x="0" y="27207"/>
                </a:moveTo>
                <a:lnTo>
                  <a:pt x="492245" y="27207"/>
                </a:lnTo>
              </a:path>
            </a:pathLst>
          </a:custGeom>
          <a:noFill/>
          <a:ln>
            <a:solidFill>
              <a:schemeClr val="accent6"/>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Straight Connector 6"/>
          <p:cNvSpPr/>
          <p:nvPr/>
        </p:nvSpPr>
        <p:spPr>
          <a:xfrm rot="16200000">
            <a:off x="2918974" y="3144259"/>
            <a:ext cx="22427" cy="2242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p:txBody>
      </p:sp>
      <p:sp>
        <p:nvSpPr>
          <p:cNvPr id="22" name="Rectangle 21"/>
          <p:cNvSpPr/>
          <p:nvPr/>
        </p:nvSpPr>
        <p:spPr>
          <a:xfrm>
            <a:off x="2188486" y="1447800"/>
            <a:ext cx="1483401" cy="1483401"/>
          </a:xfrm>
          <a:prstGeom prst="rect">
            <a:avLst/>
          </a:pr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sz="2000" dirty="0">
                <a:gradFill>
                  <a:gsLst>
                    <a:gs pos="0">
                      <a:schemeClr val="bg1"/>
                    </a:gs>
                    <a:gs pos="100000">
                      <a:schemeClr val="bg1"/>
                    </a:gs>
                  </a:gsLst>
                  <a:lin ang="5400000" scaled="0"/>
                </a:gradFill>
              </a:rPr>
              <a:t>SQL Database (US)</a:t>
            </a:r>
          </a:p>
        </p:txBody>
      </p:sp>
      <p:sp>
        <p:nvSpPr>
          <p:cNvPr id="20" name="Straight Connector 9"/>
          <p:cNvSpPr/>
          <p:nvPr/>
        </p:nvSpPr>
        <p:spPr>
          <a:xfrm rot="1800000">
            <a:off x="3542472" y="4579638"/>
            <a:ext cx="448541" cy="49584"/>
          </a:xfrm>
          <a:custGeom>
            <a:avLst/>
            <a:gdLst/>
            <a:ahLst/>
            <a:cxnLst/>
            <a:rect l="0" t="0" r="0" b="0"/>
            <a:pathLst>
              <a:path>
                <a:moveTo>
                  <a:pt x="0" y="27207"/>
                </a:moveTo>
                <a:lnTo>
                  <a:pt x="492245" y="27207"/>
                </a:lnTo>
              </a:path>
            </a:pathLst>
          </a:custGeom>
          <a:noFill/>
          <a:ln>
            <a:solidFill>
              <a:schemeClr val="accent6"/>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Rectangle 17"/>
          <p:cNvSpPr/>
          <p:nvPr/>
        </p:nvSpPr>
        <p:spPr>
          <a:xfrm>
            <a:off x="3861598" y="4345714"/>
            <a:ext cx="1483401" cy="1483401"/>
          </a:xfrm>
          <a:prstGeom prst="rect">
            <a:avLst/>
          </a:pr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sz="2000" dirty="0">
                <a:gradFill>
                  <a:gsLst>
                    <a:gs pos="0">
                      <a:schemeClr val="bg1"/>
                    </a:gs>
                    <a:gs pos="100000">
                      <a:schemeClr val="bg1"/>
                    </a:gs>
                  </a:gsLst>
                  <a:lin ang="5400000" scaled="0"/>
                </a:gradFill>
              </a:rPr>
              <a:t>SQL Database (WE)</a:t>
            </a:r>
          </a:p>
        </p:txBody>
      </p:sp>
      <p:sp>
        <p:nvSpPr>
          <p:cNvPr id="15" name="Straight Connector 13"/>
          <p:cNvSpPr/>
          <p:nvPr/>
        </p:nvSpPr>
        <p:spPr>
          <a:xfrm rot="9000000">
            <a:off x="1869361" y="4579638"/>
            <a:ext cx="448541" cy="49584"/>
          </a:xfrm>
          <a:custGeom>
            <a:avLst/>
            <a:gdLst/>
            <a:ahLst/>
            <a:cxnLst/>
            <a:rect l="0" t="0" r="0" b="0"/>
            <a:pathLst>
              <a:path>
                <a:moveTo>
                  <a:pt x="0" y="27207"/>
                </a:moveTo>
                <a:lnTo>
                  <a:pt x="492245" y="27207"/>
                </a:lnTo>
              </a:path>
            </a:pathLst>
          </a:custGeom>
          <a:noFill/>
          <a:ln>
            <a:solidFill>
              <a:schemeClr val="accent6"/>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Straight Connector 14"/>
          <p:cNvSpPr/>
          <p:nvPr/>
        </p:nvSpPr>
        <p:spPr>
          <a:xfrm rot="19800000">
            <a:off x="2082419" y="4593216"/>
            <a:ext cx="22427" cy="2242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p:txBody>
      </p:sp>
      <p:sp>
        <p:nvSpPr>
          <p:cNvPr id="13" name="Rectangle 12"/>
          <p:cNvSpPr/>
          <p:nvPr/>
        </p:nvSpPr>
        <p:spPr>
          <a:xfrm>
            <a:off x="515375" y="4345714"/>
            <a:ext cx="1483401" cy="1483401"/>
          </a:xfrm>
          <a:prstGeom prst="rect">
            <a:avLst/>
          </a:pr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sz="2000" dirty="0">
                <a:gradFill>
                  <a:gsLst>
                    <a:gs pos="0">
                      <a:schemeClr val="bg1"/>
                    </a:gs>
                    <a:gs pos="100000">
                      <a:schemeClr val="bg1"/>
                    </a:gs>
                  </a:gsLst>
                  <a:lin ang="5400000" scaled="0"/>
                </a:gradFill>
              </a:rPr>
              <a:t>SQL Server (</a:t>
            </a:r>
            <a:r>
              <a:rPr lang="en-US" sz="2000" dirty="0" err="1">
                <a:gradFill>
                  <a:gsLst>
                    <a:gs pos="0">
                      <a:schemeClr val="bg1"/>
                    </a:gs>
                    <a:gs pos="100000">
                      <a:schemeClr val="bg1"/>
                    </a:gs>
                  </a:gsLst>
                  <a:lin ang="5400000" scaled="0"/>
                </a:gradFill>
              </a:rPr>
              <a:t>OnPrem</a:t>
            </a:r>
            <a:r>
              <a:rPr lang="en-US" sz="2000" dirty="0">
                <a:gradFill>
                  <a:gsLst>
                    <a:gs pos="0">
                      <a:schemeClr val="bg1"/>
                    </a:gs>
                    <a:gs pos="100000">
                      <a:schemeClr val="bg1"/>
                    </a:gs>
                  </a:gsLst>
                  <a:lin ang="5400000" scaled="0"/>
                </a:gradFill>
              </a:rPr>
              <a:t>)</a:t>
            </a:r>
          </a:p>
        </p:txBody>
      </p:sp>
    </p:spTree>
    <p:extLst>
      <p:ext uri="{BB962C8B-B14F-4D97-AF65-F5344CB8AC3E}">
        <p14:creationId xmlns:p14="http://schemas.microsoft.com/office/powerpoint/2010/main" val="340002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6199799" cy="1523494"/>
          </a:xfrm>
        </p:spPr>
        <p:txBody>
          <a:bodyPr/>
          <a:lstStyle/>
          <a:p>
            <a:r>
              <a:rPr lang="en-US" dirty="0" smtClean="0"/>
              <a:t>SQL Data Sync</a:t>
            </a:r>
            <a:endParaRPr lang="en-US" sz="4800" dirty="0"/>
          </a:p>
        </p:txBody>
      </p:sp>
      <p:sp>
        <p:nvSpPr>
          <p:cNvPr id="5" name="Subtitle 4"/>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solidFill>
                  <a:schemeClr val="bg1">
                    <a:alpha val="99000"/>
                  </a:schemeClr>
                </a:solidFill>
              </a:rPr>
              <a:t>Demo</a:t>
            </a:r>
            <a:endParaRPr lang="en-US" dirty="0">
              <a:solidFill>
                <a:schemeClr val="bg1">
                  <a:alpha val="99000"/>
                </a:schemeClr>
              </a:solidFill>
            </a:endParaRPr>
          </a:p>
        </p:txBody>
      </p:sp>
    </p:spTree>
    <p:extLst>
      <p:ext uri="{BB962C8B-B14F-4D97-AF65-F5344CB8AC3E}">
        <p14:creationId xmlns:p14="http://schemas.microsoft.com/office/powerpoint/2010/main" val="412283888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21208" y="3139430"/>
            <a:ext cx="10693401" cy="1378644"/>
          </a:xfrm>
        </p:spPr>
        <p:txBody>
          <a:bodyPr/>
          <a:lstStyle/>
          <a:p>
            <a:r>
              <a:rPr lang="en-US" dirty="0"/>
              <a:t>Thank </a:t>
            </a:r>
            <a:r>
              <a:rPr lang="en-US" dirty="0" smtClean="0"/>
              <a:t>You</a:t>
            </a:r>
            <a:endParaRPr lang="en-US" dirty="0"/>
          </a:p>
        </p:txBody>
      </p:sp>
    </p:spTree>
    <p:extLst>
      <p:ext uri="{BB962C8B-B14F-4D97-AF65-F5344CB8AC3E}">
        <p14:creationId xmlns:p14="http://schemas.microsoft.com/office/powerpoint/2010/main" val="33645957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11"/>
          </p:nvPr>
        </p:nvSpPr>
        <p:spPr>
          <a:xfrm>
            <a:off x="3836709" y="1939564"/>
            <a:ext cx="7831415" cy="4198072"/>
          </a:xfrm>
        </p:spPr>
        <p:txBody>
          <a:bodyPr/>
          <a:lstStyle/>
          <a:p>
            <a:pPr marL="0" indent="3175"/>
            <a:r>
              <a:rPr lang="en-US" sz="4000" dirty="0" smtClean="0"/>
              <a:t>Architecture</a:t>
            </a:r>
          </a:p>
          <a:p>
            <a:pPr marL="0" indent="3175"/>
            <a:r>
              <a:rPr lang="en-US" sz="4000" dirty="0" smtClean="0"/>
              <a:t>Starting </a:t>
            </a:r>
            <a:r>
              <a:rPr lang="en-US" sz="4000" dirty="0"/>
              <a:t>W</a:t>
            </a:r>
            <a:r>
              <a:rPr lang="en-US" sz="4000" dirty="0" smtClean="0"/>
              <a:t>ith </a:t>
            </a:r>
            <a:r>
              <a:rPr lang="en-US" sz="4000" dirty="0"/>
              <a:t>T</a:t>
            </a:r>
            <a:r>
              <a:rPr lang="en-US" sz="4000" dirty="0" smtClean="0"/>
              <a:t>he Basics</a:t>
            </a:r>
          </a:p>
          <a:p>
            <a:pPr marL="0" indent="3175"/>
            <a:r>
              <a:rPr lang="en-US" sz="4000" dirty="0" smtClean="0"/>
              <a:t>Create And </a:t>
            </a:r>
            <a:r>
              <a:rPr lang="en-US" sz="4000" dirty="0"/>
              <a:t>Deploy Y</a:t>
            </a:r>
            <a:r>
              <a:rPr lang="en-US" sz="4000" dirty="0" smtClean="0"/>
              <a:t>our </a:t>
            </a:r>
            <a:r>
              <a:rPr lang="en-US" sz="4000" dirty="0"/>
              <a:t>Database</a:t>
            </a:r>
          </a:p>
          <a:p>
            <a:r>
              <a:rPr lang="en-US" sz="4000" dirty="0"/>
              <a:t>Secure </a:t>
            </a:r>
            <a:r>
              <a:rPr lang="en-US" sz="4000" dirty="0" smtClean="0"/>
              <a:t>Your </a:t>
            </a:r>
            <a:r>
              <a:rPr lang="en-US" sz="4000" dirty="0"/>
              <a:t>Database</a:t>
            </a:r>
            <a:endParaRPr lang="en-US" sz="4000" dirty="0" smtClean="0"/>
          </a:p>
          <a:p>
            <a:r>
              <a:rPr lang="en-US" sz="4000" dirty="0"/>
              <a:t>Exploring </a:t>
            </a:r>
            <a:r>
              <a:rPr lang="en-US" sz="4000" dirty="0" smtClean="0"/>
              <a:t>Advanced Capabilities</a:t>
            </a:r>
          </a:p>
        </p:txBody>
      </p:sp>
      <p:pic>
        <p:nvPicPr>
          <p:cNvPr id="5" name="Picture 4"/>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28426269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dirty="0"/>
          </a:p>
        </p:txBody>
      </p:sp>
      <p:sp>
        <p:nvSpPr>
          <p:cNvPr id="3" name="Text Placeholder 2"/>
          <p:cNvSpPr>
            <a:spLocks noGrp="1"/>
          </p:cNvSpPr>
          <p:nvPr>
            <p:ph type="body" sz="quarter" idx="10"/>
          </p:nvPr>
        </p:nvSpPr>
        <p:spPr>
          <a:xfrm>
            <a:off x="1889125" y="1905000"/>
            <a:ext cx="8872538" cy="1274538"/>
          </a:xfrm>
        </p:spPr>
        <p:txBody>
          <a:bodyPr/>
          <a:lstStyle/>
          <a:p>
            <a:r>
              <a:rPr lang="en-US" sz="8800" dirty="0" smtClean="0"/>
              <a:t>Appendix</a:t>
            </a:r>
            <a:endParaRPr lang="en-US" sz="8800" dirty="0"/>
          </a:p>
        </p:txBody>
      </p:sp>
      <p:sp>
        <p:nvSpPr>
          <p:cNvPr id="9" name="Freeform 24"/>
          <p:cNvSpPr>
            <a:spLocks noEditPoints="1"/>
          </p:cNvSpPr>
          <p:nvPr/>
        </p:nvSpPr>
        <p:spPr bwMode="black">
          <a:xfrm>
            <a:off x="7498913" y="1549035"/>
            <a:ext cx="3004964" cy="3486026"/>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72457458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1329595"/>
          </a:xfrm>
        </p:spPr>
        <p:txBody>
          <a:bodyPr/>
          <a:lstStyle/>
          <a:p>
            <a:r>
              <a:rPr lang="en-US" sz="4800" dirty="0" smtClean="0"/>
              <a:t>SQL Database </a:t>
            </a:r>
            <a:r>
              <a:rPr lang="en-US" sz="4800" dirty="0"/>
              <a:t>Billing Rates (As of </a:t>
            </a:r>
            <a:r>
              <a:rPr lang="en-US" sz="4800" dirty="0" smtClean="0"/>
              <a:t>February 2012)</a:t>
            </a:r>
            <a:endParaRPr lang="en-US" dirty="0">
              <a:solidFill>
                <a:schemeClr val="accent2">
                  <a:alpha val="99000"/>
                </a:schemeClr>
              </a:solidFill>
              <a:cs typeface="Segoe UI" pitchFamily="34" charset="0"/>
            </a:endParaRPr>
          </a:p>
        </p:txBody>
      </p:sp>
      <p:pic>
        <p:nvPicPr>
          <p:cNvPr id="6" name="Content Placeholder 4"/>
          <p:cNvPicPr>
            <a:picLocks noChangeAspect="1"/>
          </p:cNvPicPr>
          <p:nvPr/>
        </p:nvPicPr>
        <p:blipFill rotWithShape="1">
          <a:blip r:embed="rId3">
            <a:extLst>
              <a:ext uri="{28A0092B-C50C-407E-A947-70E740481C1C}">
                <a14:useLocalDpi xmlns:a14="http://schemas.microsoft.com/office/drawing/2010/main" val="0"/>
              </a:ext>
            </a:extLst>
          </a:blip>
          <a:srcRect l="8904" r="8656"/>
          <a:stretch/>
        </p:blipFill>
        <p:spPr>
          <a:xfrm>
            <a:off x="198921" y="1805627"/>
            <a:ext cx="3345104" cy="3043210"/>
          </a:xfrm>
          <a:prstGeom prst="rect">
            <a:avLst/>
          </a:prstGeom>
          <a:noFill/>
          <a:ln>
            <a:noFill/>
          </a:ln>
        </p:spPr>
      </p:pic>
      <p:sp>
        <p:nvSpPr>
          <p:cNvPr id="7" name="Content Placeholder 2"/>
          <p:cNvSpPr txBox="1">
            <a:spLocks/>
          </p:cNvSpPr>
          <p:nvPr/>
        </p:nvSpPr>
        <p:spPr>
          <a:xfrm>
            <a:off x="6337695" y="3489820"/>
            <a:ext cx="5573712" cy="124638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endParaRPr lang="en-US" sz="1600" spc="-51" dirty="0"/>
          </a:p>
        </p:txBody>
      </p:sp>
      <p:graphicFrame>
        <p:nvGraphicFramePr>
          <p:cNvPr id="8" name="Content Placeholder 1"/>
          <p:cNvGraphicFramePr>
            <a:graphicFrameLocks/>
          </p:cNvGraphicFramePr>
          <p:nvPr>
            <p:extLst>
              <p:ext uri="{D42A27DB-BD31-4B8C-83A1-F6EECF244321}">
                <p14:modId xmlns:p14="http://schemas.microsoft.com/office/powerpoint/2010/main" val="505507390"/>
              </p:ext>
            </p:extLst>
          </p:nvPr>
        </p:nvGraphicFramePr>
        <p:xfrm>
          <a:off x="4515439" y="1447800"/>
          <a:ext cx="7152686" cy="2042022"/>
        </p:xfrm>
        <a:graphic>
          <a:graphicData uri="http://schemas.openxmlformats.org/drawingml/2006/table">
            <a:tbl>
              <a:tblPr firstRow="1" bandRow="1">
                <a:tableStyleId>{5C22544A-7EE6-4342-B048-85BDC9FD1C3A}</a:tableStyleId>
              </a:tblPr>
              <a:tblGrid>
                <a:gridCol w="2001784"/>
                <a:gridCol w="5150902"/>
              </a:tblGrid>
              <a:tr h="340337">
                <a:tc>
                  <a:txBody>
                    <a:bodyPr/>
                    <a:lstStyle/>
                    <a:p>
                      <a:r>
                        <a:rPr lang="en-US" sz="1400" dirty="0" smtClean="0"/>
                        <a:t>Database Size</a:t>
                      </a:r>
                      <a:endParaRPr lang="en-US" sz="1400" dirty="0"/>
                    </a:p>
                  </a:txBody>
                  <a:tcPr anchor="ctr">
                    <a:lnL w="12700" cmpd="sng">
                      <a:noFill/>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r>
                        <a:rPr lang="en-US" sz="1400" dirty="0" smtClean="0"/>
                        <a:t>Price Per Database Per Month</a:t>
                      </a:r>
                      <a:endParaRPr lang="en-US" sz="1400" dirty="0"/>
                    </a:p>
                  </a:txBody>
                  <a:tcPr anchor="ctr">
                    <a:lnL w="12700"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r>
              <a:tr h="340337">
                <a:tc>
                  <a:txBody>
                    <a:bodyPr/>
                    <a:lstStyle/>
                    <a:p>
                      <a:r>
                        <a:rPr lang="en-US" sz="1400" dirty="0" smtClean="0"/>
                        <a:t>0</a:t>
                      </a:r>
                      <a:r>
                        <a:rPr lang="en-US" sz="1400" baseline="0" dirty="0" smtClean="0"/>
                        <a:t> to 100 MB</a:t>
                      </a:r>
                      <a:endParaRPr lang="en-US" sz="1400" dirty="0"/>
                    </a:p>
                  </a:txBody>
                  <a:tcPr anchor="ctr">
                    <a:lnL w="12700" cmpd="sng">
                      <a:noFill/>
                    </a:lnL>
                    <a:lnR w="12700" cap="flat" cmpd="sng" algn="ctr">
                      <a:solidFill>
                        <a:schemeClr val="bg1">
                          <a:lumMod val="50000"/>
                        </a:schemeClr>
                      </a:solidFill>
                      <a:prstDash val="solid"/>
                      <a:round/>
                      <a:headEnd type="none" w="med" len="med"/>
                      <a:tailEnd type="none" w="med" len="med"/>
                    </a:lnR>
                    <a:lnT w="381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dirty="0" smtClean="0"/>
                        <a:t>Flat</a:t>
                      </a:r>
                      <a:r>
                        <a:rPr lang="en-US" sz="1400" baseline="0" dirty="0" smtClean="0"/>
                        <a:t> $4.995</a:t>
                      </a:r>
                      <a:endParaRPr lang="en-US" sz="1400" dirty="0"/>
                    </a:p>
                  </a:txBody>
                  <a:tcPr anchor="ctr">
                    <a:lnL w="12700" cap="flat" cmpd="sng" algn="ctr">
                      <a:solidFill>
                        <a:schemeClr val="bg1">
                          <a:lumMod val="50000"/>
                        </a:schemeClr>
                      </a:solidFill>
                      <a:prstDash val="solid"/>
                      <a:round/>
                      <a:headEnd type="none" w="med" len="med"/>
                      <a:tailEnd type="none" w="med" len="med"/>
                    </a:lnL>
                    <a:lnR w="12700" cmpd="sng">
                      <a:noFill/>
                    </a:lnR>
                    <a:lnT w="381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40337">
                <a:tc>
                  <a:txBody>
                    <a:bodyPr/>
                    <a:lstStyle/>
                    <a:p>
                      <a:r>
                        <a:rPr lang="en-US" sz="1400" dirty="0" smtClean="0"/>
                        <a:t>&gt; 100</a:t>
                      </a:r>
                      <a:r>
                        <a:rPr lang="en-US" sz="1400" baseline="0" dirty="0" smtClean="0"/>
                        <a:t> to 1 GB</a:t>
                      </a:r>
                      <a:endParaRPr lang="en-US" sz="1400" dirty="0"/>
                    </a:p>
                  </a:txBody>
                  <a:tcPr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dirty="0" smtClean="0"/>
                        <a:t>Flat $9.99</a:t>
                      </a:r>
                      <a:endParaRPr lang="en-US" sz="1400" dirty="0"/>
                    </a:p>
                  </a:txBody>
                  <a:tcPr anchor="ctr">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40337">
                <a:tc>
                  <a:txBody>
                    <a:bodyPr/>
                    <a:lstStyle/>
                    <a:p>
                      <a:r>
                        <a:rPr lang="en-US" sz="1400" dirty="0" smtClean="0"/>
                        <a:t>&gt; 1GB to 10 GB</a:t>
                      </a:r>
                      <a:endParaRPr lang="en-US" sz="1400" dirty="0"/>
                    </a:p>
                  </a:txBody>
                  <a:tcPr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dirty="0" smtClean="0"/>
                        <a:t>$9.99 for first</a:t>
                      </a:r>
                      <a:r>
                        <a:rPr lang="en-US" sz="1400" baseline="0" dirty="0" smtClean="0"/>
                        <a:t> GB, $3.99 per additional GB</a:t>
                      </a:r>
                      <a:endParaRPr lang="en-US" sz="1400" dirty="0"/>
                    </a:p>
                  </a:txBody>
                  <a:tcPr anchor="ctr">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40337">
                <a:tc>
                  <a:txBody>
                    <a:bodyPr/>
                    <a:lstStyle/>
                    <a:p>
                      <a:r>
                        <a:rPr lang="en-US" sz="1400" dirty="0" smtClean="0"/>
                        <a:t>&gt; 10 GB to 50 GB</a:t>
                      </a:r>
                      <a:endParaRPr lang="en-US" sz="1400" dirty="0"/>
                    </a:p>
                  </a:txBody>
                  <a:tcPr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dirty="0" smtClean="0"/>
                        <a:t>$45.954 for first 10 GB, $1.998 for</a:t>
                      </a:r>
                      <a:r>
                        <a:rPr lang="en-US" sz="1400" baseline="0" dirty="0" smtClean="0"/>
                        <a:t> each additional GB</a:t>
                      </a:r>
                      <a:endParaRPr lang="en-US" sz="1400" dirty="0"/>
                    </a:p>
                  </a:txBody>
                  <a:tcPr anchor="ctr">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40337">
                <a:tc>
                  <a:txBody>
                    <a:bodyPr/>
                    <a:lstStyle/>
                    <a:p>
                      <a:r>
                        <a:rPr lang="en-US" sz="1400" dirty="0" smtClean="0"/>
                        <a:t>&gt; 50 GB to 150 GB</a:t>
                      </a:r>
                      <a:endParaRPr lang="en-US" sz="1400" dirty="0"/>
                    </a:p>
                  </a:txBody>
                  <a:tcPr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400" dirty="0" smtClean="0"/>
                        <a:t>$145.874 for first 50 GB, $0.999 for each additional GB</a:t>
                      </a:r>
                      <a:endParaRPr lang="en-US" sz="1400" dirty="0"/>
                    </a:p>
                  </a:txBody>
                  <a:tcPr anchor="ctr">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r>
            </a:tbl>
          </a:graphicData>
        </a:graphic>
      </p:graphicFrame>
      <p:sp>
        <p:nvSpPr>
          <p:cNvPr id="9" name="Content Placeholder 2"/>
          <p:cNvSpPr txBox="1">
            <a:spLocks/>
          </p:cNvSpPr>
          <p:nvPr/>
        </p:nvSpPr>
        <p:spPr>
          <a:xfrm>
            <a:off x="4515439" y="5059959"/>
            <a:ext cx="5573712" cy="124638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pc="-100" dirty="0" smtClean="0">
                <a:solidFill>
                  <a:schemeClr val="accent2">
                    <a:alpha val="99000"/>
                  </a:schemeClr>
                </a:solidFill>
                <a:latin typeface="Segoe UI Light" pitchFamily="34" charset="0"/>
              </a:rPr>
              <a:t>Data </a:t>
            </a:r>
            <a:r>
              <a:rPr lang="en-US" spc="-100" dirty="0">
                <a:solidFill>
                  <a:schemeClr val="accent2">
                    <a:alpha val="99000"/>
                  </a:schemeClr>
                </a:solidFill>
                <a:latin typeface="Segoe UI Light" pitchFamily="34" charset="0"/>
              </a:rPr>
              <a:t>Transfers</a:t>
            </a:r>
          </a:p>
          <a:p>
            <a:pPr marL="3175" lvl="1" indent="0" defTabSz="914325">
              <a:spcBef>
                <a:spcPts val="600"/>
              </a:spcBef>
              <a:buNone/>
            </a:pPr>
            <a:r>
              <a:rPr lang="en-US" sz="1600" spc="-51" dirty="0"/>
              <a:t>North America and Europe regions $</a:t>
            </a:r>
            <a:r>
              <a:rPr lang="en-US" sz="1600" spc="-51" dirty="0" smtClean="0"/>
              <a:t>0.05 </a:t>
            </a:r>
            <a:r>
              <a:rPr lang="en-US" sz="1600" spc="-51" dirty="0"/>
              <a:t>- $</a:t>
            </a:r>
            <a:r>
              <a:rPr lang="en-US" sz="1600" spc="-51" dirty="0" smtClean="0"/>
              <a:t>0.12 per GB outbound</a:t>
            </a:r>
            <a:endParaRPr lang="en-US" sz="1600" spc="-51" dirty="0"/>
          </a:p>
          <a:p>
            <a:pPr marL="3175" lvl="1" indent="0" defTabSz="914325">
              <a:spcBef>
                <a:spcPts val="600"/>
              </a:spcBef>
              <a:buNone/>
            </a:pPr>
            <a:r>
              <a:rPr lang="en-US" sz="1600" spc="-51" dirty="0"/>
              <a:t>Asia Pacific region $</a:t>
            </a:r>
            <a:r>
              <a:rPr lang="en-US" sz="1600" spc="-51" dirty="0" smtClean="0"/>
              <a:t>0.12 </a:t>
            </a:r>
            <a:r>
              <a:rPr lang="en-US" sz="1600" spc="-51" dirty="0"/>
              <a:t>- $</a:t>
            </a:r>
            <a:r>
              <a:rPr lang="en-US" sz="1600" spc="-51" dirty="0" smtClean="0"/>
              <a:t>0.19 per GB outbound</a:t>
            </a:r>
            <a:endParaRPr lang="en-US" sz="1600" spc="-51" dirty="0"/>
          </a:p>
          <a:p>
            <a:pPr marL="3175" lvl="1" indent="0" defTabSz="914325">
              <a:spcBef>
                <a:spcPts val="600"/>
              </a:spcBef>
              <a:buNone/>
            </a:pPr>
            <a:r>
              <a:rPr lang="en-US" sz="1600" spc="-51" dirty="0"/>
              <a:t>All inbound data transfers are at no charge.</a:t>
            </a:r>
          </a:p>
        </p:txBody>
      </p:sp>
      <p:sp>
        <p:nvSpPr>
          <p:cNvPr id="10" name="Content Placeholder 2"/>
          <p:cNvSpPr txBox="1">
            <a:spLocks/>
          </p:cNvSpPr>
          <p:nvPr/>
        </p:nvSpPr>
        <p:spPr>
          <a:xfrm>
            <a:off x="4515439" y="3727508"/>
            <a:ext cx="5573712" cy="124638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1600" spc="-51" dirty="0" smtClean="0"/>
              <a:t>Based on graduated rate based on database size</a:t>
            </a:r>
          </a:p>
          <a:p>
            <a:pPr marL="3175" indent="0" defTabSz="914325">
              <a:spcBef>
                <a:spcPts val="0"/>
              </a:spcBef>
              <a:spcAft>
                <a:spcPts val="300"/>
              </a:spcAft>
              <a:buNone/>
            </a:pPr>
            <a:r>
              <a:rPr lang="en-US" sz="1600" spc="-51" dirty="0" smtClean="0"/>
              <a:t>Charged at monthly rate per database</a:t>
            </a:r>
          </a:p>
          <a:p>
            <a:pPr marL="3175" lvl="1" indent="0" defTabSz="914325">
              <a:spcBef>
                <a:spcPts val="600"/>
              </a:spcBef>
              <a:buNone/>
            </a:pPr>
            <a:r>
              <a:rPr lang="en-US" sz="1600" spc="-51" dirty="0" smtClean="0"/>
              <a:t>Amortized over month -&gt; calculated on daily basis</a:t>
            </a:r>
          </a:p>
          <a:p>
            <a:pPr marL="3175" lvl="1" indent="0" defTabSz="914325">
              <a:spcBef>
                <a:spcPts val="600"/>
              </a:spcBef>
              <a:buNone/>
            </a:pPr>
            <a:r>
              <a:rPr lang="en-US" sz="1600" spc="-51" dirty="0" smtClean="0"/>
              <a:t>No Transaction Charges</a:t>
            </a:r>
            <a:endParaRPr lang="en-US" sz="1600" spc="-51" dirty="0"/>
          </a:p>
        </p:txBody>
      </p:sp>
    </p:spTree>
    <p:extLst>
      <p:ext uri="{BB962C8B-B14F-4D97-AF65-F5344CB8AC3E}">
        <p14:creationId xmlns:p14="http://schemas.microsoft.com/office/powerpoint/2010/main" val="369460288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553998"/>
          </a:xfrm>
        </p:spPr>
        <p:txBody>
          <a:bodyPr/>
          <a:lstStyle/>
          <a:p>
            <a:r>
              <a:rPr lang="en-US" sz="4000" dirty="0" smtClean="0"/>
              <a:t>SQL Database Architecture</a:t>
            </a:r>
            <a:endParaRPr lang="en-US" sz="40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491" b="1379"/>
          <a:stretch/>
        </p:blipFill>
        <p:spPr bwMode="auto">
          <a:xfrm>
            <a:off x="2832315" y="1447800"/>
            <a:ext cx="6524194" cy="518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50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21208" y="2396469"/>
            <a:ext cx="10693401" cy="1378644"/>
          </a:xfrm>
        </p:spPr>
        <p:txBody>
          <a:bodyPr/>
          <a:lstStyle/>
          <a:p>
            <a:r>
              <a:rPr lang="en-US" dirty="0" smtClean="0"/>
              <a:t>Architecture</a:t>
            </a:r>
            <a:endParaRPr lang="en-US" dirty="0"/>
          </a:p>
        </p:txBody>
      </p:sp>
    </p:spTree>
    <p:extLst>
      <p:ext uri="{BB962C8B-B14F-4D97-AF65-F5344CB8AC3E}">
        <p14:creationId xmlns:p14="http://schemas.microsoft.com/office/powerpoint/2010/main" val="115007244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hevron 5"/>
          <p:cNvSpPr/>
          <p:nvPr/>
        </p:nvSpPr>
        <p:spPr bwMode="auto">
          <a:xfrm>
            <a:off x="5347698" y="1905000"/>
            <a:ext cx="1441922" cy="1441922"/>
          </a:xfrm>
          <a:prstGeom prst="chevron">
            <a:avLst/>
          </a:prstGeom>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10" name="Chevron 9"/>
          <p:cNvSpPr/>
          <p:nvPr/>
        </p:nvSpPr>
        <p:spPr bwMode="auto">
          <a:xfrm>
            <a:off x="5367926" y="3802404"/>
            <a:ext cx="1441922" cy="1441922"/>
          </a:xfrm>
          <a:prstGeom prst="chevron">
            <a:avLst/>
          </a:prstGeom>
          <a:solidFill>
            <a:schemeClr val="accent4"/>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a:t>A Server </a:t>
            </a:r>
            <a:r>
              <a:rPr lang="en-US" dirty="0" smtClean="0"/>
              <a:t>Is </a:t>
            </a:r>
            <a:r>
              <a:rPr lang="en-US" dirty="0"/>
              <a:t>N</a:t>
            </a:r>
            <a:r>
              <a:rPr lang="en-US" dirty="0" smtClean="0"/>
              <a:t>ot </a:t>
            </a:r>
            <a:r>
              <a:rPr lang="en-US" dirty="0"/>
              <a:t>A</a:t>
            </a:r>
            <a:r>
              <a:rPr lang="en-US" dirty="0" smtClean="0"/>
              <a:t> </a:t>
            </a:r>
            <a:r>
              <a:rPr lang="en-US" dirty="0"/>
              <a:t>Machine</a:t>
            </a:r>
          </a:p>
        </p:txBody>
      </p:sp>
      <p:sp>
        <p:nvSpPr>
          <p:cNvPr id="5" name="Rectangle 4"/>
          <p:cNvSpPr/>
          <p:nvPr/>
        </p:nvSpPr>
        <p:spPr bwMode="auto">
          <a:xfrm>
            <a:off x="3150598" y="1676400"/>
            <a:ext cx="1802402" cy="1802402"/>
          </a:xfrm>
          <a:prstGeom prst="rect">
            <a:avLst/>
          </a:prstGeom>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gradFill>
                  <a:gsLst>
                    <a:gs pos="0">
                      <a:srgbClr val="FFFFFF"/>
                    </a:gs>
                    <a:gs pos="100000">
                      <a:srgbClr val="FFFFFF"/>
                    </a:gs>
                  </a:gsLst>
                  <a:lin ang="5400000" scaled="0"/>
                </a:gradFill>
              </a:rPr>
              <a:t>SQL Server</a:t>
            </a:r>
          </a:p>
        </p:txBody>
      </p:sp>
      <p:sp>
        <p:nvSpPr>
          <p:cNvPr id="8" name="Rectangle 7"/>
          <p:cNvSpPr/>
          <p:nvPr/>
        </p:nvSpPr>
        <p:spPr bwMode="auto">
          <a:xfrm>
            <a:off x="7252698" y="1676400"/>
            <a:ext cx="1802402" cy="1802402"/>
          </a:xfrm>
          <a:prstGeom prst="rect">
            <a:avLst/>
          </a:prstGeom>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a:gradFill>
                  <a:gsLst>
                    <a:gs pos="0">
                      <a:srgbClr val="FFFFFF"/>
                    </a:gs>
                    <a:gs pos="100000">
                      <a:srgbClr val="FFFFFF"/>
                    </a:gs>
                  </a:gsLst>
                  <a:lin ang="5400000" scaled="0"/>
                </a:gradFill>
              </a:rPr>
              <a:t>A Machine</a:t>
            </a:r>
          </a:p>
        </p:txBody>
      </p:sp>
      <p:sp>
        <p:nvSpPr>
          <p:cNvPr id="9" name="Rectangle 8"/>
          <p:cNvSpPr/>
          <p:nvPr/>
        </p:nvSpPr>
        <p:spPr bwMode="auto">
          <a:xfrm>
            <a:off x="3137898" y="3688104"/>
            <a:ext cx="1802402" cy="1802402"/>
          </a:xfrm>
          <a:prstGeom prst="rect">
            <a:avLst/>
          </a:prstGeom>
          <a:solidFill>
            <a:schemeClr val="accent4"/>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a:gradFill>
                  <a:gsLst>
                    <a:gs pos="0">
                      <a:srgbClr val="FFFFFF"/>
                    </a:gs>
                    <a:gs pos="100000">
                      <a:srgbClr val="FFFFFF"/>
                    </a:gs>
                  </a:gsLst>
                  <a:lin ang="5400000" scaled="0"/>
                </a:gradFill>
              </a:rPr>
              <a:t>SQL Database Server</a:t>
            </a:r>
          </a:p>
        </p:txBody>
      </p:sp>
      <p:sp>
        <p:nvSpPr>
          <p:cNvPr id="11" name="Rectangle 10"/>
          <p:cNvSpPr/>
          <p:nvPr/>
        </p:nvSpPr>
        <p:spPr bwMode="auto">
          <a:xfrm>
            <a:off x="7265398" y="3713504"/>
            <a:ext cx="1802402" cy="1802402"/>
          </a:xfrm>
          <a:prstGeom prst="rect">
            <a:avLst/>
          </a:prstGeom>
          <a:solidFill>
            <a:schemeClr val="accent4"/>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a:gradFill>
                  <a:gsLst>
                    <a:gs pos="0">
                      <a:srgbClr val="FFFFFF"/>
                    </a:gs>
                    <a:gs pos="100000">
                      <a:srgbClr val="FFFFFF"/>
                    </a:gs>
                  </a:gsLst>
                  <a:lin ang="5400000" scaled="0"/>
                </a:gradFill>
              </a:rPr>
              <a:t>A TDS Endpoint</a:t>
            </a:r>
          </a:p>
        </p:txBody>
      </p:sp>
    </p:spTree>
    <p:extLst>
      <p:ext uri="{BB962C8B-B14F-4D97-AF65-F5344CB8AC3E}">
        <p14:creationId xmlns:p14="http://schemas.microsoft.com/office/powerpoint/2010/main" val="1927722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ppt_x</p:attrName>
                                        </p:attrNameLst>
                                      </p:cBhvr>
                                      <p:tavLst>
                                        <p:tav tm="0">
                                          <p:val>
                                            <p:strVal val="#ppt_x-#ppt_w*1.125000"/>
                                          </p:val>
                                        </p:tav>
                                        <p:tav tm="100000">
                                          <p:val>
                                            <p:strVal val="#ppt_x"/>
                                          </p:val>
                                        </p:tav>
                                      </p:tavLst>
                                    </p:anim>
                                    <p:animEffect transition="in" filter="wipe(right)">
                                      <p:cBhvr>
                                        <p:cTn id="26" dur="500"/>
                                        <p:tgtEl>
                                          <p:spTgt spid="10"/>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5" grpId="0" animBg="1"/>
      <p:bldP spid="8" grpId="0" animBg="1"/>
      <p:bldP spid="9"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How It Works</a:t>
            </a:r>
          </a:p>
        </p:txBody>
      </p:sp>
      <p:sp>
        <p:nvSpPr>
          <p:cNvPr id="30" name="Content Placeholder 2"/>
          <p:cNvSpPr txBox="1">
            <a:spLocks/>
          </p:cNvSpPr>
          <p:nvPr/>
        </p:nvSpPr>
        <p:spPr>
          <a:xfrm>
            <a:off x="511351" y="1434269"/>
            <a:ext cx="5573712" cy="4459315"/>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3600" spc="-100" dirty="0" smtClean="0">
                <a:solidFill>
                  <a:schemeClr val="accent2">
                    <a:alpha val="99000"/>
                  </a:schemeClr>
                </a:solidFill>
                <a:latin typeface="Segoe UI Light" pitchFamily="34" charset="0"/>
              </a:rPr>
              <a:t>Architecture</a:t>
            </a:r>
            <a:endParaRPr lang="en-US" sz="3600" spc="-100" dirty="0">
              <a:solidFill>
                <a:schemeClr val="accent2">
                  <a:alpha val="99000"/>
                </a:schemeClr>
              </a:solidFill>
              <a:latin typeface="Segoe UI Light" pitchFamily="34" charset="0"/>
            </a:endParaRPr>
          </a:p>
          <a:p>
            <a:pPr marL="3175" lvl="1" indent="0" defTabSz="914325">
              <a:spcBef>
                <a:spcPts val="600"/>
              </a:spcBef>
              <a:buNone/>
            </a:pPr>
            <a:r>
              <a:rPr lang="en-US" sz="1800" spc="-51" dirty="0" smtClean="0"/>
              <a:t>Client Layer -  Used by application to communicate directly with SQL Database.</a:t>
            </a:r>
            <a:endParaRPr lang="en-US" sz="1800" spc="-51" dirty="0"/>
          </a:p>
          <a:p>
            <a:pPr marL="3175" lvl="1" indent="0" defTabSz="914325">
              <a:spcBef>
                <a:spcPts val="600"/>
              </a:spcBef>
              <a:buNone/>
            </a:pPr>
            <a:r>
              <a:rPr lang="en-US" sz="1800" spc="-51" dirty="0" smtClean="0"/>
              <a:t>Services Layer – Gateway between Client layer and Platform layer.</a:t>
            </a:r>
            <a:endParaRPr lang="en-US" sz="1800" spc="-51" dirty="0"/>
          </a:p>
          <a:p>
            <a:pPr marL="3175" lvl="1" indent="0" defTabSz="914325">
              <a:spcBef>
                <a:spcPts val="600"/>
              </a:spcBef>
              <a:buNone/>
            </a:pPr>
            <a:r>
              <a:rPr lang="en-US" sz="1800" spc="-51" dirty="0" smtClean="0"/>
              <a:t>Platform Layer – Includes physical servicers and services that support the Services layer.</a:t>
            </a:r>
            <a:endParaRPr lang="en-US" sz="1800" spc="-51" dirty="0"/>
          </a:p>
          <a:p>
            <a:pPr marL="3175" lvl="1" indent="0" defTabSz="914325">
              <a:spcBef>
                <a:spcPts val="600"/>
              </a:spcBef>
              <a:buNone/>
            </a:pPr>
            <a:r>
              <a:rPr lang="en-US" sz="1800" spc="-51" dirty="0" smtClean="0"/>
              <a:t>Infrastructure Layer – IT administration of the physical HW and OS.</a:t>
            </a:r>
            <a:r>
              <a:rPr lang="en-US" sz="1800" spc="-51" dirty="0"/>
              <a:t/>
            </a:r>
            <a:br>
              <a:rPr lang="en-US" sz="1800" spc="-51" dirty="0"/>
            </a:br>
            <a:endParaRPr lang="en-US" sz="2400" dirty="0" smtClean="0"/>
          </a:p>
        </p:txBody>
      </p:sp>
      <p:sp>
        <p:nvSpPr>
          <p:cNvPr id="79" name="Rectangle 78"/>
          <p:cNvSpPr/>
          <p:nvPr/>
        </p:nvSpPr>
        <p:spPr bwMode="auto">
          <a:xfrm>
            <a:off x="7517245" y="6336917"/>
            <a:ext cx="3976070" cy="235894"/>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bg1"/>
                    </a:gs>
                    <a:gs pos="100000">
                      <a:schemeClr val="bg1"/>
                    </a:gs>
                  </a:gsLst>
                  <a:lin ang="5400000" scaled="0"/>
                </a:gradFill>
              </a:rPr>
              <a:t>Infrastructure Layer</a:t>
            </a:r>
          </a:p>
        </p:txBody>
      </p:sp>
      <p:grpSp>
        <p:nvGrpSpPr>
          <p:cNvPr id="80" name="Group 79"/>
          <p:cNvGrpSpPr/>
          <p:nvPr/>
        </p:nvGrpSpPr>
        <p:grpSpPr>
          <a:xfrm>
            <a:off x="7565696" y="711292"/>
            <a:ext cx="3976070" cy="1445954"/>
            <a:chOff x="7517245" y="738821"/>
            <a:chExt cx="3976070" cy="1445954"/>
          </a:xfrm>
        </p:grpSpPr>
        <p:sp>
          <p:nvSpPr>
            <p:cNvPr id="3" name="Rectangle 2"/>
            <p:cNvSpPr/>
            <p:nvPr/>
          </p:nvSpPr>
          <p:spPr bwMode="auto">
            <a:xfrm>
              <a:off x="7517245" y="914037"/>
              <a:ext cx="932688" cy="685800"/>
            </a:xfrm>
            <a:prstGeom prst="rect">
              <a:avLst/>
            </a:prstGeom>
            <a:solidFill>
              <a:schemeClr val="accent2">
                <a:lumMod val="60000"/>
                <a:lumOff val="4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tx1"/>
                      </a:gs>
                      <a:gs pos="100000">
                        <a:schemeClr val="tx1"/>
                      </a:gs>
                    </a:gsLst>
                    <a:lin ang="5400000" scaled="0"/>
                  </a:gradFill>
                </a:rPr>
                <a:t>PHP</a:t>
              </a:r>
            </a:p>
          </p:txBody>
        </p:sp>
        <p:sp>
          <p:nvSpPr>
            <p:cNvPr id="39" name="Rectangle 38"/>
            <p:cNvSpPr/>
            <p:nvPr/>
          </p:nvSpPr>
          <p:spPr bwMode="auto">
            <a:xfrm>
              <a:off x="10270836" y="914037"/>
              <a:ext cx="1222479" cy="685800"/>
            </a:xfrm>
            <a:prstGeom prst="rect">
              <a:avLst/>
            </a:prstGeom>
            <a:solidFill>
              <a:schemeClr val="accent2">
                <a:lumMod val="60000"/>
                <a:lumOff val="4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tx1"/>
                      </a:gs>
                      <a:gs pos="100000">
                        <a:schemeClr val="tx1"/>
                      </a:gs>
                    </a:gsLst>
                    <a:lin ang="5400000" scaled="0"/>
                  </a:gradFill>
                </a:rPr>
                <a:t>WCF Data Services</a:t>
              </a:r>
            </a:p>
          </p:txBody>
        </p:sp>
        <p:sp>
          <p:nvSpPr>
            <p:cNvPr id="40" name="Rectangle 39"/>
            <p:cNvSpPr/>
            <p:nvPr/>
          </p:nvSpPr>
          <p:spPr bwMode="auto">
            <a:xfrm>
              <a:off x="8556153" y="914037"/>
              <a:ext cx="1631556" cy="685800"/>
            </a:xfrm>
            <a:prstGeom prst="rect">
              <a:avLst/>
            </a:prstGeom>
            <a:solidFill>
              <a:schemeClr val="accent2">
                <a:lumMod val="60000"/>
                <a:lumOff val="4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tx1"/>
                      </a:gs>
                      <a:gs pos="100000">
                        <a:schemeClr val="tx1"/>
                      </a:gs>
                    </a:gsLst>
                    <a:lin ang="5400000" scaled="0"/>
                  </a:gradFill>
                </a:rPr>
                <a:t>SQL Server</a:t>
              </a:r>
            </a:p>
            <a:p>
              <a:pPr algn="ctr" defTabSz="914099" fontAlgn="base">
                <a:spcBef>
                  <a:spcPct val="0"/>
                </a:spcBef>
                <a:spcAft>
                  <a:spcPct val="0"/>
                </a:spcAft>
              </a:pPr>
              <a:r>
                <a:rPr lang="en-US" sz="1200" dirty="0">
                  <a:gradFill>
                    <a:gsLst>
                      <a:gs pos="0">
                        <a:schemeClr val="tx1"/>
                      </a:gs>
                      <a:gs pos="100000">
                        <a:schemeClr val="tx1"/>
                      </a:gs>
                    </a:gsLst>
                    <a:lin ang="5400000" scaled="0"/>
                  </a:gradFill>
                </a:rPr>
                <a:t>Applications</a:t>
              </a:r>
            </a:p>
            <a:p>
              <a:pPr algn="ctr" defTabSz="914099" fontAlgn="base">
                <a:spcBef>
                  <a:spcPct val="0"/>
                </a:spcBef>
                <a:spcAft>
                  <a:spcPct val="0"/>
                </a:spcAft>
              </a:pPr>
              <a:r>
                <a:rPr lang="en-US" sz="1200" dirty="0">
                  <a:gradFill>
                    <a:gsLst>
                      <a:gs pos="0">
                        <a:schemeClr val="tx1"/>
                      </a:gs>
                      <a:gs pos="100000">
                        <a:schemeClr val="tx1"/>
                      </a:gs>
                    </a:gsLst>
                    <a:lin ang="5400000" scaled="0"/>
                  </a:gradFill>
                </a:rPr>
                <a:t>and Tools</a:t>
              </a:r>
            </a:p>
          </p:txBody>
        </p:sp>
        <p:sp>
          <p:nvSpPr>
            <p:cNvPr id="41" name="Rectangle 40"/>
            <p:cNvSpPr/>
            <p:nvPr/>
          </p:nvSpPr>
          <p:spPr bwMode="auto">
            <a:xfrm>
              <a:off x="7517245" y="1657566"/>
              <a:ext cx="2005446" cy="235894"/>
            </a:xfrm>
            <a:prstGeom prst="rect">
              <a:avLst/>
            </a:prstGeom>
            <a:solidFill>
              <a:schemeClr val="accent2">
                <a:lumMod val="60000"/>
                <a:lumOff val="4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tx1"/>
                      </a:gs>
                      <a:gs pos="100000">
                        <a:schemeClr val="tx1"/>
                      </a:gs>
                    </a:gsLst>
                    <a:lin ang="5400000" scaled="0"/>
                  </a:gradFill>
                </a:rPr>
                <a:t>ODBC</a:t>
              </a:r>
            </a:p>
          </p:txBody>
        </p:sp>
        <p:sp>
          <p:nvSpPr>
            <p:cNvPr id="42" name="Rectangle 41"/>
            <p:cNvSpPr/>
            <p:nvPr/>
          </p:nvSpPr>
          <p:spPr bwMode="auto">
            <a:xfrm>
              <a:off x="9642764" y="1657566"/>
              <a:ext cx="1850551" cy="235894"/>
            </a:xfrm>
            <a:prstGeom prst="rect">
              <a:avLst/>
            </a:prstGeom>
            <a:solidFill>
              <a:schemeClr val="accent2">
                <a:lumMod val="60000"/>
                <a:lumOff val="4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tx1"/>
                      </a:gs>
                      <a:gs pos="100000">
                        <a:schemeClr val="tx1"/>
                      </a:gs>
                    </a:gsLst>
                    <a:lin ang="5400000" scaled="0"/>
                  </a:gradFill>
                </a:rPr>
                <a:t>ADO.NET</a:t>
              </a:r>
            </a:p>
          </p:txBody>
        </p:sp>
        <p:sp>
          <p:nvSpPr>
            <p:cNvPr id="43" name="Rectangle 42"/>
            <p:cNvSpPr/>
            <p:nvPr/>
          </p:nvSpPr>
          <p:spPr bwMode="auto">
            <a:xfrm>
              <a:off x="7517245" y="1948881"/>
              <a:ext cx="3976070" cy="235894"/>
            </a:xfrm>
            <a:prstGeom prst="rect">
              <a:avLst/>
            </a:prstGeom>
            <a:solidFill>
              <a:schemeClr val="accent2">
                <a:lumMod val="60000"/>
                <a:lumOff val="4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chemeClr val="tx1"/>
                      </a:gs>
                      <a:gs pos="100000">
                        <a:schemeClr val="tx1"/>
                      </a:gs>
                    </a:gsLst>
                    <a:lin ang="5400000" scaled="0"/>
                  </a:gradFill>
                </a:rPr>
                <a:t>Tabular Data Stream (TDS)</a:t>
              </a:r>
            </a:p>
          </p:txBody>
        </p:sp>
        <p:sp>
          <p:nvSpPr>
            <p:cNvPr id="83" name="TextBox 82"/>
            <p:cNvSpPr txBox="1"/>
            <p:nvPr/>
          </p:nvSpPr>
          <p:spPr>
            <a:xfrm>
              <a:off x="9144049" y="738821"/>
              <a:ext cx="708527" cy="138499"/>
            </a:xfrm>
            <a:prstGeom prst="rect">
              <a:avLst/>
            </a:prstGeom>
            <a:noFill/>
          </p:spPr>
          <p:txBody>
            <a:bodyPr wrap="none" lIns="0" tIns="0" rIns="0" bIns="0" rtlCol="0">
              <a:spAutoFit/>
            </a:bodyPr>
            <a:lstStyle/>
            <a:p>
              <a:pPr>
                <a:lnSpc>
                  <a:spcPct val="90000"/>
                </a:lnSpc>
                <a:spcBef>
                  <a:spcPct val="20000"/>
                </a:spcBef>
                <a:buSzPct val="80000"/>
              </a:pPr>
              <a:r>
                <a:rPr lang="en-US" sz="1000" b="1" dirty="0" smtClean="0">
                  <a:gradFill>
                    <a:gsLst>
                      <a:gs pos="0">
                        <a:schemeClr val="tx1"/>
                      </a:gs>
                      <a:gs pos="100000">
                        <a:schemeClr val="tx1"/>
                      </a:gs>
                    </a:gsLst>
                    <a:lin ang="5400000" scaled="0"/>
                  </a:gradFill>
                </a:rPr>
                <a:t>Client Layer</a:t>
              </a:r>
              <a:endParaRPr lang="en-US" sz="1200" b="1" dirty="0">
                <a:gradFill>
                  <a:gsLst>
                    <a:gs pos="0">
                      <a:schemeClr val="tx1"/>
                    </a:gs>
                    <a:gs pos="100000">
                      <a:schemeClr val="tx1"/>
                    </a:gs>
                  </a:gsLst>
                  <a:lin ang="5400000" scaled="0"/>
                </a:gradFill>
              </a:endParaRPr>
            </a:p>
          </p:txBody>
        </p:sp>
      </p:grpSp>
      <p:grpSp>
        <p:nvGrpSpPr>
          <p:cNvPr id="91" name="Group 90"/>
          <p:cNvGrpSpPr/>
          <p:nvPr/>
        </p:nvGrpSpPr>
        <p:grpSpPr>
          <a:xfrm>
            <a:off x="7517245" y="2203204"/>
            <a:ext cx="3976070" cy="2084188"/>
            <a:chOff x="7517245" y="2203204"/>
            <a:chExt cx="3976070" cy="2084188"/>
          </a:xfrm>
        </p:grpSpPr>
        <p:cxnSp>
          <p:nvCxnSpPr>
            <p:cNvPr id="13" name="Straight Connector 12"/>
            <p:cNvCxnSpPr/>
            <p:nvPr/>
          </p:nvCxnSpPr>
          <p:spPr>
            <a:xfrm>
              <a:off x="7517245" y="2382991"/>
              <a:ext cx="397607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bwMode="auto">
            <a:xfrm>
              <a:off x="7517245" y="2486300"/>
              <a:ext cx="3976070" cy="1801092"/>
            </a:xfrm>
            <a:prstGeom prst="rect">
              <a:avLst/>
            </a:prstGeom>
            <a:solidFill>
              <a:schemeClr val="accent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1400" dirty="0">
                  <a:gradFill>
                    <a:gsLst>
                      <a:gs pos="0">
                        <a:schemeClr val="bg1"/>
                      </a:gs>
                      <a:gs pos="100000">
                        <a:schemeClr val="bg1"/>
                      </a:gs>
                    </a:gsLst>
                    <a:lin ang="5400000" scaled="0"/>
                  </a:gradFill>
                </a:rPr>
                <a:t>Services Layer</a:t>
              </a:r>
            </a:p>
          </p:txBody>
        </p:sp>
        <p:sp>
          <p:nvSpPr>
            <p:cNvPr id="46" name="Rectangle 45"/>
            <p:cNvSpPr/>
            <p:nvPr/>
          </p:nvSpPr>
          <p:spPr bwMode="auto">
            <a:xfrm>
              <a:off x="8959585" y="2802550"/>
              <a:ext cx="1091389" cy="1420185"/>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50" name="Rectangle 49"/>
            <p:cNvSpPr/>
            <p:nvPr/>
          </p:nvSpPr>
          <p:spPr bwMode="auto">
            <a:xfrm>
              <a:off x="9048079" y="289832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Provisioning</a:t>
              </a:r>
            </a:p>
          </p:txBody>
        </p:sp>
        <p:sp>
          <p:nvSpPr>
            <p:cNvPr id="51" name="Rectangle 50"/>
            <p:cNvSpPr/>
            <p:nvPr/>
          </p:nvSpPr>
          <p:spPr bwMode="auto">
            <a:xfrm>
              <a:off x="9048079" y="333087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Billing and Metering</a:t>
              </a:r>
            </a:p>
          </p:txBody>
        </p:sp>
        <p:sp>
          <p:nvSpPr>
            <p:cNvPr id="52" name="Rectangle 51"/>
            <p:cNvSpPr/>
            <p:nvPr/>
          </p:nvSpPr>
          <p:spPr bwMode="auto">
            <a:xfrm>
              <a:off x="9048079" y="3760362"/>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Connection Routing</a:t>
              </a:r>
            </a:p>
          </p:txBody>
        </p:sp>
        <p:sp>
          <p:nvSpPr>
            <p:cNvPr id="53" name="Rectangle 52"/>
            <p:cNvSpPr/>
            <p:nvPr/>
          </p:nvSpPr>
          <p:spPr bwMode="auto">
            <a:xfrm>
              <a:off x="10150997" y="2802550"/>
              <a:ext cx="1091389" cy="1420185"/>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54" name="Rectangle 53"/>
            <p:cNvSpPr/>
            <p:nvPr/>
          </p:nvSpPr>
          <p:spPr bwMode="auto">
            <a:xfrm>
              <a:off x="10239491" y="289832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Provisioning</a:t>
              </a:r>
            </a:p>
          </p:txBody>
        </p:sp>
        <p:sp>
          <p:nvSpPr>
            <p:cNvPr id="55" name="Rectangle 54"/>
            <p:cNvSpPr/>
            <p:nvPr/>
          </p:nvSpPr>
          <p:spPr bwMode="auto">
            <a:xfrm>
              <a:off x="10239491" y="333087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Billing and Metering</a:t>
              </a:r>
            </a:p>
          </p:txBody>
        </p:sp>
        <p:sp>
          <p:nvSpPr>
            <p:cNvPr id="56" name="Rectangle 55"/>
            <p:cNvSpPr/>
            <p:nvPr/>
          </p:nvSpPr>
          <p:spPr bwMode="auto">
            <a:xfrm>
              <a:off x="10239491" y="3760362"/>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Connection Routing</a:t>
              </a:r>
            </a:p>
          </p:txBody>
        </p:sp>
        <p:sp>
          <p:nvSpPr>
            <p:cNvPr id="57" name="Rectangle 56"/>
            <p:cNvSpPr/>
            <p:nvPr/>
          </p:nvSpPr>
          <p:spPr bwMode="auto">
            <a:xfrm>
              <a:off x="7754240" y="2802550"/>
              <a:ext cx="1091389" cy="1420185"/>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58" name="Rectangle 57"/>
            <p:cNvSpPr/>
            <p:nvPr/>
          </p:nvSpPr>
          <p:spPr bwMode="auto">
            <a:xfrm>
              <a:off x="7842734" y="289832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smtClean="0">
                  <a:gradFill>
                    <a:gsLst>
                      <a:gs pos="0">
                        <a:schemeClr val="tx1"/>
                      </a:gs>
                      <a:gs pos="100000">
                        <a:schemeClr val="tx1"/>
                      </a:gs>
                    </a:gsLst>
                    <a:lin ang="5400000" scaled="0"/>
                  </a:gradFill>
                </a:rPr>
                <a:t>Provisioning</a:t>
              </a:r>
            </a:p>
          </p:txBody>
        </p:sp>
        <p:sp>
          <p:nvSpPr>
            <p:cNvPr id="59" name="Rectangle 58"/>
            <p:cNvSpPr/>
            <p:nvPr/>
          </p:nvSpPr>
          <p:spPr bwMode="auto">
            <a:xfrm>
              <a:off x="7842734" y="333087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Billing and Metering</a:t>
              </a:r>
            </a:p>
          </p:txBody>
        </p:sp>
        <p:sp>
          <p:nvSpPr>
            <p:cNvPr id="60" name="Rectangle 59"/>
            <p:cNvSpPr/>
            <p:nvPr/>
          </p:nvSpPr>
          <p:spPr bwMode="auto">
            <a:xfrm>
              <a:off x="7842734" y="3760362"/>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Connection Routing</a:t>
              </a:r>
            </a:p>
          </p:txBody>
        </p:sp>
        <p:sp>
          <p:nvSpPr>
            <p:cNvPr id="17" name="TextBox 16"/>
            <p:cNvSpPr txBox="1"/>
            <p:nvPr/>
          </p:nvSpPr>
          <p:spPr>
            <a:xfrm>
              <a:off x="11286837" y="2992518"/>
              <a:ext cx="141064"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gradFill>
                    <a:gsLst>
                      <a:gs pos="0">
                        <a:schemeClr val="bg1"/>
                      </a:gs>
                      <a:gs pos="100000">
                        <a:schemeClr val="bg1"/>
                      </a:gs>
                    </a:gsLst>
                    <a:lin ang="5400000" scaled="0"/>
                  </a:gradFill>
                </a:rPr>
                <a:t>…</a:t>
              </a:r>
              <a:endParaRPr lang="en-US" sz="1200" b="1" dirty="0">
                <a:gradFill>
                  <a:gsLst>
                    <a:gs pos="0">
                      <a:schemeClr val="bg1"/>
                    </a:gs>
                    <a:gs pos="100000">
                      <a:schemeClr val="bg1"/>
                    </a:gs>
                  </a:gsLst>
                  <a:lin ang="5400000" scaled="0"/>
                </a:gradFill>
              </a:endParaRPr>
            </a:p>
          </p:txBody>
        </p:sp>
        <p:sp>
          <p:nvSpPr>
            <p:cNvPr id="61" name="TextBox 60"/>
            <p:cNvSpPr txBox="1"/>
            <p:nvPr/>
          </p:nvSpPr>
          <p:spPr>
            <a:xfrm>
              <a:off x="11286837" y="3425068"/>
              <a:ext cx="141064"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gradFill>
                    <a:gsLst>
                      <a:gs pos="0">
                        <a:schemeClr val="bg1"/>
                      </a:gs>
                      <a:gs pos="100000">
                        <a:schemeClr val="bg1"/>
                      </a:gs>
                    </a:gsLst>
                    <a:lin ang="5400000" scaled="0"/>
                  </a:gradFill>
                </a:rPr>
                <a:t>…</a:t>
              </a:r>
              <a:endParaRPr lang="en-US" sz="1200" b="1" dirty="0">
                <a:gradFill>
                  <a:gsLst>
                    <a:gs pos="0">
                      <a:schemeClr val="bg1"/>
                    </a:gs>
                    <a:gs pos="100000">
                      <a:schemeClr val="bg1"/>
                    </a:gs>
                  </a:gsLst>
                  <a:lin ang="5400000" scaled="0"/>
                </a:gradFill>
              </a:endParaRPr>
            </a:p>
          </p:txBody>
        </p:sp>
        <p:sp>
          <p:nvSpPr>
            <p:cNvPr id="62" name="TextBox 61"/>
            <p:cNvSpPr txBox="1"/>
            <p:nvPr/>
          </p:nvSpPr>
          <p:spPr>
            <a:xfrm>
              <a:off x="11286837" y="3854559"/>
              <a:ext cx="141064"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gradFill>
                    <a:gsLst>
                      <a:gs pos="0">
                        <a:schemeClr val="bg1"/>
                      </a:gs>
                      <a:gs pos="100000">
                        <a:schemeClr val="bg1"/>
                      </a:gs>
                    </a:gsLst>
                    <a:lin ang="5400000" scaled="0"/>
                  </a:gradFill>
                </a:rPr>
                <a:t>…</a:t>
              </a:r>
              <a:endParaRPr lang="en-US" sz="1200" b="1" dirty="0">
                <a:gradFill>
                  <a:gsLst>
                    <a:gs pos="0">
                      <a:schemeClr val="bg1"/>
                    </a:gs>
                    <a:gs pos="100000">
                      <a:schemeClr val="bg1"/>
                    </a:gs>
                  </a:gsLst>
                  <a:lin ang="5400000" scaled="0"/>
                </a:gradFill>
              </a:endParaRPr>
            </a:p>
          </p:txBody>
        </p:sp>
        <p:cxnSp>
          <p:nvCxnSpPr>
            <p:cNvPr id="82" name="Straight Arrow Connector 81"/>
            <p:cNvCxnSpPr/>
            <p:nvPr/>
          </p:nvCxnSpPr>
          <p:spPr>
            <a:xfrm flipV="1">
              <a:off x="9534277" y="2243104"/>
              <a:ext cx="0" cy="243196"/>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9610327" y="2203204"/>
              <a:ext cx="512961" cy="138499"/>
            </a:xfrm>
            <a:prstGeom prst="rect">
              <a:avLst/>
            </a:prstGeom>
            <a:noFill/>
          </p:spPr>
          <p:txBody>
            <a:bodyPr wrap="none" lIns="0" tIns="0" rIns="0" bIns="0" rtlCol="0">
              <a:spAutoFit/>
            </a:bodyPr>
            <a:lstStyle/>
            <a:p>
              <a:pPr>
                <a:lnSpc>
                  <a:spcPct val="90000"/>
                </a:lnSpc>
                <a:spcBef>
                  <a:spcPct val="20000"/>
                </a:spcBef>
                <a:buSzPct val="80000"/>
              </a:pPr>
              <a:r>
                <a:rPr lang="en-US" sz="1000" dirty="0" smtClean="0">
                  <a:gradFill>
                    <a:gsLst>
                      <a:gs pos="0">
                        <a:schemeClr val="tx1"/>
                      </a:gs>
                      <a:gs pos="100000">
                        <a:schemeClr val="tx1"/>
                      </a:gs>
                    </a:gsLst>
                    <a:lin ang="5400000" scaled="0"/>
                  </a:gradFill>
                </a:rPr>
                <a:t>TDS+SSL</a:t>
              </a:r>
              <a:endParaRPr lang="en-US" sz="1000" dirty="0">
                <a:gradFill>
                  <a:gsLst>
                    <a:gs pos="0">
                      <a:schemeClr val="tx1"/>
                    </a:gs>
                    <a:gs pos="100000">
                      <a:schemeClr val="tx1"/>
                    </a:gs>
                  </a:gsLst>
                  <a:lin ang="5400000" scaled="0"/>
                </a:gradFill>
              </a:endParaRPr>
            </a:p>
          </p:txBody>
        </p:sp>
      </p:grpSp>
      <p:grpSp>
        <p:nvGrpSpPr>
          <p:cNvPr id="3072" name="Group 3071"/>
          <p:cNvGrpSpPr/>
          <p:nvPr/>
        </p:nvGrpSpPr>
        <p:grpSpPr>
          <a:xfrm>
            <a:off x="7517244" y="4348917"/>
            <a:ext cx="3976070" cy="1931810"/>
            <a:chOff x="7517244" y="4348917"/>
            <a:chExt cx="3976070" cy="1931810"/>
          </a:xfrm>
        </p:grpSpPr>
        <p:sp>
          <p:nvSpPr>
            <p:cNvPr id="63" name="Rectangle 62"/>
            <p:cNvSpPr/>
            <p:nvPr/>
          </p:nvSpPr>
          <p:spPr bwMode="auto">
            <a:xfrm>
              <a:off x="7517244" y="4348917"/>
              <a:ext cx="3976070" cy="1931810"/>
            </a:xfrm>
            <a:prstGeom prst="rect">
              <a:avLst/>
            </a:prstGeom>
            <a:solidFill>
              <a:schemeClr val="accent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1400" dirty="0">
                  <a:gradFill>
                    <a:gsLst>
                      <a:gs pos="0">
                        <a:schemeClr val="bg1"/>
                      </a:gs>
                      <a:gs pos="100000">
                        <a:schemeClr val="bg1"/>
                      </a:gs>
                    </a:gsLst>
                    <a:lin ang="5400000" scaled="0"/>
                  </a:gradFill>
                </a:rPr>
                <a:t>Platform Layer</a:t>
              </a:r>
            </a:p>
          </p:txBody>
        </p:sp>
        <p:sp>
          <p:nvSpPr>
            <p:cNvPr id="64" name="Rectangle 63"/>
            <p:cNvSpPr/>
            <p:nvPr/>
          </p:nvSpPr>
          <p:spPr bwMode="auto">
            <a:xfrm>
              <a:off x="8959584" y="4645139"/>
              <a:ext cx="1091389" cy="1420185"/>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65" name="Rectangle 64"/>
            <p:cNvSpPr/>
            <p:nvPr/>
          </p:nvSpPr>
          <p:spPr bwMode="auto">
            <a:xfrm>
              <a:off x="9048078" y="4740910"/>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SQL Server</a:t>
              </a:r>
            </a:p>
          </p:txBody>
        </p:sp>
        <p:sp>
          <p:nvSpPr>
            <p:cNvPr id="66" name="Rectangle 65"/>
            <p:cNvSpPr/>
            <p:nvPr/>
          </p:nvSpPr>
          <p:spPr bwMode="auto">
            <a:xfrm>
              <a:off x="9048078" y="5173460"/>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SQL Database Fabric</a:t>
              </a:r>
            </a:p>
          </p:txBody>
        </p:sp>
        <p:sp>
          <p:nvSpPr>
            <p:cNvPr id="67" name="Rectangle 66"/>
            <p:cNvSpPr/>
            <p:nvPr/>
          </p:nvSpPr>
          <p:spPr bwMode="auto">
            <a:xfrm>
              <a:off x="9048078" y="560295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Management Services</a:t>
              </a:r>
            </a:p>
          </p:txBody>
        </p:sp>
        <p:sp>
          <p:nvSpPr>
            <p:cNvPr id="68" name="Rectangle 67"/>
            <p:cNvSpPr/>
            <p:nvPr/>
          </p:nvSpPr>
          <p:spPr bwMode="auto">
            <a:xfrm>
              <a:off x="10150996" y="4636189"/>
              <a:ext cx="1091389" cy="1420185"/>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69" name="Rectangle 68"/>
            <p:cNvSpPr/>
            <p:nvPr/>
          </p:nvSpPr>
          <p:spPr bwMode="auto">
            <a:xfrm>
              <a:off x="10239490" y="4731960"/>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SQL Server</a:t>
              </a:r>
            </a:p>
          </p:txBody>
        </p:sp>
        <p:sp>
          <p:nvSpPr>
            <p:cNvPr id="70" name="Rectangle 69"/>
            <p:cNvSpPr/>
            <p:nvPr/>
          </p:nvSpPr>
          <p:spPr bwMode="auto">
            <a:xfrm>
              <a:off x="10239490" y="5164510"/>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SQL Database Fabric</a:t>
              </a:r>
            </a:p>
          </p:txBody>
        </p:sp>
        <p:sp>
          <p:nvSpPr>
            <p:cNvPr id="71" name="Rectangle 70"/>
            <p:cNvSpPr/>
            <p:nvPr/>
          </p:nvSpPr>
          <p:spPr bwMode="auto">
            <a:xfrm>
              <a:off x="10239490" y="559400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Management Services</a:t>
              </a:r>
            </a:p>
          </p:txBody>
        </p:sp>
        <p:sp>
          <p:nvSpPr>
            <p:cNvPr id="72" name="Rectangle 71"/>
            <p:cNvSpPr/>
            <p:nvPr/>
          </p:nvSpPr>
          <p:spPr bwMode="auto">
            <a:xfrm>
              <a:off x="7754240" y="4645139"/>
              <a:ext cx="1091389" cy="1420185"/>
            </a:xfrm>
            <a:prstGeom prst="rect">
              <a:avLst/>
            </a:prstGeom>
            <a:solidFill>
              <a:schemeClr val="accent6"/>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73" name="Rectangle 72"/>
            <p:cNvSpPr/>
            <p:nvPr/>
          </p:nvSpPr>
          <p:spPr bwMode="auto">
            <a:xfrm>
              <a:off x="7842734" y="4740910"/>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SQL Server</a:t>
              </a:r>
            </a:p>
          </p:txBody>
        </p:sp>
        <p:sp>
          <p:nvSpPr>
            <p:cNvPr id="74" name="Rectangle 73"/>
            <p:cNvSpPr/>
            <p:nvPr/>
          </p:nvSpPr>
          <p:spPr bwMode="auto">
            <a:xfrm>
              <a:off x="7842734" y="5173460"/>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SQL Database Fabric</a:t>
              </a:r>
            </a:p>
          </p:txBody>
        </p:sp>
        <p:sp>
          <p:nvSpPr>
            <p:cNvPr id="75" name="Rectangle 74"/>
            <p:cNvSpPr/>
            <p:nvPr/>
          </p:nvSpPr>
          <p:spPr bwMode="auto">
            <a:xfrm>
              <a:off x="7842734" y="5602951"/>
              <a:ext cx="914400" cy="354595"/>
            </a:xfrm>
            <a:prstGeom prst="rect">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900" dirty="0">
                  <a:gradFill>
                    <a:gsLst>
                      <a:gs pos="0">
                        <a:schemeClr val="tx1"/>
                      </a:gs>
                      <a:gs pos="100000">
                        <a:schemeClr val="tx1"/>
                      </a:gs>
                    </a:gsLst>
                    <a:lin ang="5400000" scaled="0"/>
                  </a:gradFill>
                </a:rPr>
                <a:t>Management Services</a:t>
              </a:r>
            </a:p>
          </p:txBody>
        </p:sp>
        <p:sp>
          <p:nvSpPr>
            <p:cNvPr id="76" name="TextBox 75"/>
            <p:cNvSpPr txBox="1"/>
            <p:nvPr/>
          </p:nvSpPr>
          <p:spPr>
            <a:xfrm>
              <a:off x="11286837" y="4826157"/>
              <a:ext cx="141064"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gradFill>
                    <a:gsLst>
                      <a:gs pos="0">
                        <a:schemeClr val="bg1"/>
                      </a:gs>
                      <a:gs pos="100000">
                        <a:schemeClr val="bg1"/>
                      </a:gs>
                    </a:gsLst>
                    <a:lin ang="5400000" scaled="0"/>
                  </a:gradFill>
                </a:rPr>
                <a:t>…</a:t>
              </a:r>
              <a:endParaRPr lang="en-US" sz="1200" b="1" dirty="0">
                <a:gradFill>
                  <a:gsLst>
                    <a:gs pos="0">
                      <a:schemeClr val="bg1"/>
                    </a:gs>
                    <a:gs pos="100000">
                      <a:schemeClr val="bg1"/>
                    </a:gs>
                  </a:gsLst>
                  <a:lin ang="5400000" scaled="0"/>
                </a:gradFill>
              </a:endParaRPr>
            </a:p>
          </p:txBody>
        </p:sp>
        <p:sp>
          <p:nvSpPr>
            <p:cNvPr id="77" name="TextBox 76"/>
            <p:cNvSpPr txBox="1"/>
            <p:nvPr/>
          </p:nvSpPr>
          <p:spPr>
            <a:xfrm>
              <a:off x="11286837" y="5272131"/>
              <a:ext cx="141064"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gradFill>
                    <a:gsLst>
                      <a:gs pos="0">
                        <a:schemeClr val="bg1"/>
                      </a:gs>
                      <a:gs pos="100000">
                        <a:schemeClr val="bg1"/>
                      </a:gs>
                    </a:gsLst>
                    <a:lin ang="5400000" scaled="0"/>
                  </a:gradFill>
                </a:rPr>
                <a:t>…</a:t>
              </a:r>
              <a:endParaRPr lang="en-US" sz="1200" b="1" dirty="0">
                <a:gradFill>
                  <a:gsLst>
                    <a:gs pos="0">
                      <a:schemeClr val="bg1"/>
                    </a:gs>
                    <a:gs pos="100000">
                      <a:schemeClr val="bg1"/>
                    </a:gs>
                  </a:gsLst>
                  <a:lin ang="5400000" scaled="0"/>
                </a:gradFill>
              </a:endParaRPr>
            </a:p>
          </p:txBody>
        </p:sp>
        <p:sp>
          <p:nvSpPr>
            <p:cNvPr id="78" name="TextBox 77"/>
            <p:cNvSpPr txBox="1"/>
            <p:nvPr/>
          </p:nvSpPr>
          <p:spPr>
            <a:xfrm>
              <a:off x="11298173" y="5697148"/>
              <a:ext cx="141064"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gradFill>
                    <a:gsLst>
                      <a:gs pos="0">
                        <a:schemeClr val="bg1"/>
                      </a:gs>
                      <a:gs pos="100000">
                        <a:schemeClr val="bg1"/>
                      </a:gs>
                    </a:gsLst>
                    <a:lin ang="5400000" scaled="0"/>
                  </a:gradFill>
                </a:rPr>
                <a:t>…</a:t>
              </a:r>
              <a:endParaRPr lang="en-US" sz="1200" b="1" dirty="0">
                <a:gradFill>
                  <a:gsLst>
                    <a:gs pos="0">
                      <a:schemeClr val="bg1"/>
                    </a:gs>
                    <a:gs pos="100000">
                      <a:schemeClr val="bg1"/>
                    </a:gs>
                  </a:gsLst>
                  <a:lin ang="5400000" scaled="0"/>
                </a:gradFill>
              </a:endParaRPr>
            </a:p>
          </p:txBody>
        </p:sp>
        <p:cxnSp>
          <p:nvCxnSpPr>
            <p:cNvPr id="20" name="Elbow Connector 19"/>
            <p:cNvCxnSpPr/>
            <p:nvPr/>
          </p:nvCxnSpPr>
          <p:spPr>
            <a:xfrm rot="5400000" flipH="1" flipV="1">
              <a:off x="9493838" y="4862471"/>
              <a:ext cx="8950" cy="2396756"/>
            </a:xfrm>
            <a:prstGeom prst="bentConnector3">
              <a:avLst>
                <a:gd name="adj1" fmla="val -1728592"/>
              </a:avLst>
            </a:prstGeom>
            <a:ln w="15875">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V="1">
              <a:off x="9505279" y="6065324"/>
              <a:ext cx="0" cy="141516"/>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912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animEffect transition="in" filter="fade">
                                      <p:cBhvr>
                                        <p:cTn id="7" dur="1000"/>
                                        <p:tgtEl>
                                          <p:spTgt spid="30">
                                            <p:txEl>
                                              <p:pRg st="1" end="1"/>
                                            </p:txEl>
                                          </p:spTgt>
                                        </p:tgtEl>
                                      </p:cBhvr>
                                    </p:animEffect>
                                    <p:anim calcmode="lin" valueType="num">
                                      <p:cBhvr>
                                        <p:cTn id="8" dur="10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0">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1000"/>
                                        <p:tgtEl>
                                          <p:spTgt spid="80"/>
                                        </p:tgtEl>
                                      </p:cBhvr>
                                    </p:animEffect>
                                    <p:anim calcmode="lin" valueType="num">
                                      <p:cBhvr>
                                        <p:cTn id="13" dur="1000" fill="hold"/>
                                        <p:tgtEl>
                                          <p:spTgt spid="80"/>
                                        </p:tgtEl>
                                        <p:attrNameLst>
                                          <p:attrName>ppt_x</p:attrName>
                                        </p:attrNameLst>
                                      </p:cBhvr>
                                      <p:tavLst>
                                        <p:tav tm="0">
                                          <p:val>
                                            <p:strVal val="#ppt_x"/>
                                          </p:val>
                                        </p:tav>
                                        <p:tav tm="100000">
                                          <p:val>
                                            <p:strVal val="#ppt_x"/>
                                          </p:val>
                                        </p:tav>
                                      </p:tavLst>
                                    </p:anim>
                                    <p:anim calcmode="lin" valueType="num">
                                      <p:cBhvr>
                                        <p:cTn id="14"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0">
                                            <p:txEl>
                                              <p:pRg st="2" end="2"/>
                                            </p:txEl>
                                          </p:spTgt>
                                        </p:tgtEl>
                                        <p:attrNameLst>
                                          <p:attrName>style.visibility</p:attrName>
                                        </p:attrNameLst>
                                      </p:cBhvr>
                                      <p:to>
                                        <p:strVal val="visible"/>
                                      </p:to>
                                    </p:set>
                                    <p:animEffect transition="in" filter="fade">
                                      <p:cBhvr>
                                        <p:cTn id="19" dur="1000"/>
                                        <p:tgtEl>
                                          <p:spTgt spid="30">
                                            <p:txEl>
                                              <p:pRg st="2" end="2"/>
                                            </p:txEl>
                                          </p:spTgt>
                                        </p:tgtEl>
                                      </p:cBhvr>
                                    </p:animEffect>
                                    <p:anim calcmode="lin" valueType="num">
                                      <p:cBhvr>
                                        <p:cTn id="20" dur="1000" fill="hold"/>
                                        <p:tgtEl>
                                          <p:spTgt spid="30">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0">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fade">
                                      <p:cBhvr>
                                        <p:cTn id="24" dur="1000"/>
                                        <p:tgtEl>
                                          <p:spTgt spid="91"/>
                                        </p:tgtEl>
                                      </p:cBhvr>
                                    </p:animEffect>
                                    <p:anim calcmode="lin" valueType="num">
                                      <p:cBhvr>
                                        <p:cTn id="25" dur="1000" fill="hold"/>
                                        <p:tgtEl>
                                          <p:spTgt spid="91"/>
                                        </p:tgtEl>
                                        <p:attrNameLst>
                                          <p:attrName>ppt_x</p:attrName>
                                        </p:attrNameLst>
                                      </p:cBhvr>
                                      <p:tavLst>
                                        <p:tav tm="0">
                                          <p:val>
                                            <p:strVal val="#ppt_x"/>
                                          </p:val>
                                        </p:tav>
                                        <p:tav tm="100000">
                                          <p:val>
                                            <p:strVal val="#ppt_x"/>
                                          </p:val>
                                        </p:tav>
                                      </p:tavLst>
                                    </p:anim>
                                    <p:anim calcmode="lin" valueType="num">
                                      <p:cBhvr>
                                        <p:cTn id="26"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0">
                                            <p:txEl>
                                              <p:pRg st="3" end="3"/>
                                            </p:txEl>
                                          </p:spTgt>
                                        </p:tgtEl>
                                        <p:attrNameLst>
                                          <p:attrName>style.visibility</p:attrName>
                                        </p:attrNameLst>
                                      </p:cBhvr>
                                      <p:to>
                                        <p:strVal val="visible"/>
                                      </p:to>
                                    </p:set>
                                    <p:animEffect transition="in" filter="fade">
                                      <p:cBhvr>
                                        <p:cTn id="31" dur="1000"/>
                                        <p:tgtEl>
                                          <p:spTgt spid="30">
                                            <p:txEl>
                                              <p:pRg st="3" end="3"/>
                                            </p:txEl>
                                          </p:spTgt>
                                        </p:tgtEl>
                                      </p:cBhvr>
                                    </p:animEffect>
                                    <p:anim calcmode="lin" valueType="num">
                                      <p:cBhvr>
                                        <p:cTn id="32" dur="10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0">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072"/>
                                        </p:tgtEl>
                                        <p:attrNameLst>
                                          <p:attrName>style.visibility</p:attrName>
                                        </p:attrNameLst>
                                      </p:cBhvr>
                                      <p:to>
                                        <p:strVal val="visible"/>
                                      </p:to>
                                    </p:set>
                                    <p:animEffect transition="in" filter="fade">
                                      <p:cBhvr>
                                        <p:cTn id="36" dur="1000"/>
                                        <p:tgtEl>
                                          <p:spTgt spid="3072"/>
                                        </p:tgtEl>
                                      </p:cBhvr>
                                    </p:animEffect>
                                    <p:anim calcmode="lin" valueType="num">
                                      <p:cBhvr>
                                        <p:cTn id="37" dur="1000" fill="hold"/>
                                        <p:tgtEl>
                                          <p:spTgt spid="3072"/>
                                        </p:tgtEl>
                                        <p:attrNameLst>
                                          <p:attrName>ppt_x</p:attrName>
                                        </p:attrNameLst>
                                      </p:cBhvr>
                                      <p:tavLst>
                                        <p:tav tm="0">
                                          <p:val>
                                            <p:strVal val="#ppt_x"/>
                                          </p:val>
                                        </p:tav>
                                        <p:tav tm="100000">
                                          <p:val>
                                            <p:strVal val="#ppt_x"/>
                                          </p:val>
                                        </p:tav>
                                      </p:tavLst>
                                    </p:anim>
                                    <p:anim calcmode="lin" valueType="num">
                                      <p:cBhvr>
                                        <p:cTn id="38" dur="1000" fill="hold"/>
                                        <p:tgtEl>
                                          <p:spTgt spid="307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0">
                                            <p:txEl>
                                              <p:pRg st="4" end="4"/>
                                            </p:txEl>
                                          </p:spTgt>
                                        </p:tgtEl>
                                        <p:attrNameLst>
                                          <p:attrName>style.visibility</p:attrName>
                                        </p:attrNameLst>
                                      </p:cBhvr>
                                      <p:to>
                                        <p:strVal val="visible"/>
                                      </p:to>
                                    </p:set>
                                    <p:animEffect transition="in" filter="fade">
                                      <p:cBhvr>
                                        <p:cTn id="43" dur="1000"/>
                                        <p:tgtEl>
                                          <p:spTgt spid="30">
                                            <p:txEl>
                                              <p:pRg st="4" end="4"/>
                                            </p:txEl>
                                          </p:spTgt>
                                        </p:tgtEl>
                                      </p:cBhvr>
                                    </p:animEffect>
                                    <p:anim calcmode="lin" valueType="num">
                                      <p:cBhvr>
                                        <p:cTn id="44" dur="1000" fill="hold"/>
                                        <p:tgtEl>
                                          <p:spTgt spid="30">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30">
                                            <p:txEl>
                                              <p:pRg st="4" end="4"/>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1000"/>
                                        <p:tgtEl>
                                          <p:spTgt spid="79"/>
                                        </p:tgtEl>
                                      </p:cBhvr>
                                    </p:animEffect>
                                    <p:anim calcmode="lin" valueType="num">
                                      <p:cBhvr>
                                        <p:cTn id="49" dur="1000" fill="hold"/>
                                        <p:tgtEl>
                                          <p:spTgt spid="79"/>
                                        </p:tgtEl>
                                        <p:attrNameLst>
                                          <p:attrName>ppt_x</p:attrName>
                                        </p:attrNameLst>
                                      </p:cBhvr>
                                      <p:tavLst>
                                        <p:tav tm="0">
                                          <p:val>
                                            <p:strVal val="#ppt_x"/>
                                          </p:val>
                                        </p:tav>
                                        <p:tav tm="100000">
                                          <p:val>
                                            <p:strVal val="#ppt_x"/>
                                          </p:val>
                                        </p:tav>
                                      </p:tavLst>
                                    </p:anim>
                                    <p:anim calcmode="lin" valueType="num">
                                      <p:cBhvr>
                                        <p:cTn id="5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What’s New</a:t>
            </a:r>
            <a:endParaRPr lang="en-US" dirty="0"/>
          </a:p>
        </p:txBody>
      </p:sp>
      <p:sp>
        <p:nvSpPr>
          <p:cNvPr id="30" name="Content Placeholder 2"/>
          <p:cNvSpPr txBox="1">
            <a:spLocks/>
          </p:cNvSpPr>
          <p:nvPr/>
        </p:nvSpPr>
        <p:spPr>
          <a:xfrm>
            <a:off x="511351" y="1434269"/>
            <a:ext cx="5573712" cy="4459315"/>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3600" spc="-100" dirty="0" smtClean="0">
                <a:solidFill>
                  <a:schemeClr val="accent2">
                    <a:alpha val="99000"/>
                  </a:schemeClr>
                </a:solidFill>
                <a:latin typeface="Segoe UI Light" pitchFamily="34" charset="0"/>
              </a:rPr>
              <a:t>In the latest service update</a:t>
            </a:r>
            <a:endParaRPr lang="en-US" sz="3600" spc="-100" dirty="0">
              <a:solidFill>
                <a:schemeClr val="accent2">
                  <a:alpha val="99000"/>
                </a:schemeClr>
              </a:solidFill>
              <a:latin typeface="Segoe UI Light" pitchFamily="34" charset="0"/>
            </a:endParaRPr>
          </a:p>
          <a:p>
            <a:pPr marL="3175" lvl="1" indent="0" defTabSz="914325">
              <a:spcBef>
                <a:spcPts val="600"/>
              </a:spcBef>
              <a:buNone/>
            </a:pPr>
            <a:r>
              <a:rPr lang="en-US" sz="1800" spc="-51" dirty="0" smtClean="0"/>
              <a:t>Automated SQL Database Exports </a:t>
            </a:r>
            <a:r>
              <a:rPr lang="en-US" sz="1800" spc="-51" dirty="0" smtClean="0"/>
              <a:t>-  </a:t>
            </a:r>
            <a:r>
              <a:rPr lang="en-US" sz="1800" spc="-51" dirty="0" smtClean="0"/>
              <a:t>Export transactional-consistent copies of your SQL Database to Storage.</a:t>
            </a:r>
            <a:endParaRPr lang="en-US" sz="1800" spc="-51" dirty="0"/>
          </a:p>
          <a:p>
            <a:pPr marL="3175" lvl="1" indent="0" defTabSz="914325">
              <a:spcBef>
                <a:spcPts val="600"/>
              </a:spcBef>
              <a:buNone/>
            </a:pPr>
            <a:r>
              <a:rPr lang="en-US" sz="1800" spc="-51" dirty="0" smtClean="0"/>
              <a:t>Premium Tier </a:t>
            </a:r>
            <a:r>
              <a:rPr lang="en-US" sz="1800" spc="-51" dirty="0" smtClean="0"/>
              <a:t>– </a:t>
            </a:r>
            <a:r>
              <a:rPr lang="en-US" sz="1800" spc="-51" dirty="0" smtClean="0"/>
              <a:t>More powerful and predictable performance by dedicating reserved capacity.</a:t>
            </a:r>
            <a:endParaRPr lang="en-US" sz="1800" spc="-51" dirty="0"/>
          </a:p>
          <a:p>
            <a:pPr marL="3175" lvl="1" indent="0" defTabSz="914325">
              <a:spcBef>
                <a:spcPts val="600"/>
              </a:spcBef>
              <a:buNone/>
            </a:pPr>
            <a:r>
              <a:rPr lang="en-US" sz="1800" spc="-51" dirty="0"/>
              <a:t/>
            </a:r>
            <a:br>
              <a:rPr lang="en-US" sz="1800" spc="-51" dirty="0"/>
            </a:br>
            <a:endParaRPr lang="en-US" sz="2400" dirty="0" smtClean="0"/>
          </a:p>
        </p:txBody>
      </p:sp>
    </p:spTree>
    <p:extLst>
      <p:ext uri="{BB962C8B-B14F-4D97-AF65-F5344CB8AC3E}">
        <p14:creationId xmlns:p14="http://schemas.microsoft.com/office/powerpoint/2010/main" val="3455682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animEffect transition="in" filter="fade">
                                      <p:cBhvr>
                                        <p:cTn id="7" dur="1000"/>
                                        <p:tgtEl>
                                          <p:spTgt spid="30">
                                            <p:txEl>
                                              <p:pRg st="1" end="1"/>
                                            </p:txEl>
                                          </p:spTgt>
                                        </p:tgtEl>
                                      </p:cBhvr>
                                    </p:animEffect>
                                    <p:anim calcmode="lin" valueType="num">
                                      <p:cBhvr>
                                        <p:cTn id="8" dur="10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xEl>
                                              <p:pRg st="2" end="2"/>
                                            </p:txEl>
                                          </p:spTgt>
                                        </p:tgtEl>
                                        <p:attrNameLst>
                                          <p:attrName>style.visibility</p:attrName>
                                        </p:attrNameLst>
                                      </p:cBhvr>
                                      <p:to>
                                        <p:strVal val="visible"/>
                                      </p:to>
                                    </p:set>
                                    <p:animEffect transition="in" filter="fade">
                                      <p:cBhvr>
                                        <p:cTn id="14" dur="1000"/>
                                        <p:tgtEl>
                                          <p:spTgt spid="30">
                                            <p:txEl>
                                              <p:pRg st="2" end="2"/>
                                            </p:txEl>
                                          </p:spTgt>
                                        </p:tgtEl>
                                      </p:cBhvr>
                                    </p:animEffect>
                                    <p:anim calcmode="lin" valueType="num">
                                      <p:cBhvr>
                                        <p:cTn id="15" dur="1000" fill="hold"/>
                                        <p:tgtEl>
                                          <p:spTgt spid="30">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xEl>
                                              <p:pRg st="3" end="3"/>
                                            </p:txEl>
                                          </p:spTgt>
                                        </p:tgtEl>
                                        <p:attrNameLst>
                                          <p:attrName>style.visibility</p:attrName>
                                        </p:attrNameLst>
                                      </p:cBhvr>
                                      <p:to>
                                        <p:strVal val="visible"/>
                                      </p:to>
                                    </p:set>
                                    <p:animEffect transition="in" filter="fade">
                                      <p:cBhvr>
                                        <p:cTn id="21" dur="1000"/>
                                        <p:tgtEl>
                                          <p:spTgt spid="30">
                                            <p:txEl>
                                              <p:pRg st="3" end="3"/>
                                            </p:txEl>
                                          </p:spTgt>
                                        </p:tgtEl>
                                      </p:cBhvr>
                                    </p:animEffect>
                                    <p:anim calcmode="lin" valueType="num">
                                      <p:cBhvr>
                                        <p:cTn id="22" dur="10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21208" y="2396469"/>
            <a:ext cx="10693401" cy="1378644"/>
          </a:xfrm>
        </p:spPr>
        <p:txBody>
          <a:bodyPr/>
          <a:lstStyle/>
          <a:p>
            <a:r>
              <a:rPr lang="en-US" dirty="0"/>
              <a:t>Starting </a:t>
            </a:r>
            <a:r>
              <a:rPr lang="en-US" dirty="0" smtClean="0"/>
              <a:t>With </a:t>
            </a:r>
            <a:br>
              <a:rPr lang="en-US" dirty="0" smtClean="0"/>
            </a:br>
            <a:r>
              <a:rPr lang="en-US" dirty="0" smtClean="0"/>
              <a:t>The </a:t>
            </a:r>
            <a:r>
              <a:rPr lang="en-US" dirty="0"/>
              <a:t>Basics</a:t>
            </a:r>
          </a:p>
        </p:txBody>
      </p:sp>
    </p:spTree>
    <p:extLst>
      <p:ext uri="{BB962C8B-B14F-4D97-AF65-F5344CB8AC3E}">
        <p14:creationId xmlns:p14="http://schemas.microsoft.com/office/powerpoint/2010/main" val="248153152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Basics</a:t>
            </a:r>
            <a:endParaRPr lang="en-US" dirty="0"/>
          </a:p>
        </p:txBody>
      </p:sp>
      <p:pic>
        <p:nvPicPr>
          <p:cNvPr id="1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940" y="1600764"/>
            <a:ext cx="4990505" cy="3743854"/>
          </a:xfrm>
          <a:prstGeom prst="rect">
            <a:avLst/>
          </a:prstGeom>
        </p:spPr>
      </p:pic>
      <p:sp>
        <p:nvSpPr>
          <p:cNvPr id="6" name="Content Placeholder 2"/>
          <p:cNvSpPr txBox="1">
            <a:spLocks/>
          </p:cNvSpPr>
          <p:nvPr/>
        </p:nvSpPr>
        <p:spPr>
          <a:xfrm>
            <a:off x="6026680" y="1614463"/>
            <a:ext cx="5573712" cy="2379850"/>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3600" spc="-100" dirty="0" smtClean="0">
                <a:solidFill>
                  <a:schemeClr val="accent2">
                    <a:alpha val="99000"/>
                  </a:schemeClr>
                </a:solidFill>
                <a:latin typeface="Segoe UI Light" pitchFamily="34" charset="0"/>
              </a:rPr>
              <a:t>SQL Database</a:t>
            </a:r>
            <a:endParaRPr lang="en-US" sz="3600" spc="-100" dirty="0">
              <a:solidFill>
                <a:schemeClr val="accent2">
                  <a:alpha val="99000"/>
                </a:schemeClr>
              </a:solidFill>
              <a:latin typeface="Segoe UI Light" pitchFamily="34" charset="0"/>
            </a:endParaRPr>
          </a:p>
          <a:p>
            <a:pPr marL="3175" lvl="1" indent="0" defTabSz="914325">
              <a:spcBef>
                <a:spcPts val="600"/>
              </a:spcBef>
              <a:buNone/>
            </a:pPr>
            <a:r>
              <a:rPr lang="en-US" sz="1800" spc="-51" dirty="0"/>
              <a:t>SQL Server database technology </a:t>
            </a:r>
            <a:r>
              <a:rPr lang="en-US" sz="1800" spc="-51" dirty="0" smtClean="0"/>
              <a:t>as </a:t>
            </a:r>
            <a:r>
              <a:rPr lang="en-US" sz="1800" spc="-51" dirty="0"/>
              <a:t>a service </a:t>
            </a:r>
          </a:p>
          <a:p>
            <a:pPr marL="3175" lvl="1" indent="0" defTabSz="914325">
              <a:spcBef>
                <a:spcPts val="600"/>
              </a:spcBef>
              <a:buNone/>
            </a:pPr>
            <a:r>
              <a:rPr lang="en-US" sz="1800" spc="-51" dirty="0"/>
              <a:t>Fully </a:t>
            </a:r>
            <a:r>
              <a:rPr lang="en-US" sz="1800" spc="-51" dirty="0" smtClean="0"/>
              <a:t>Managed</a:t>
            </a:r>
            <a:endParaRPr lang="en-US" sz="1800" spc="-51" dirty="0"/>
          </a:p>
          <a:p>
            <a:pPr marL="3175" lvl="1" indent="0" defTabSz="914325">
              <a:spcBef>
                <a:spcPts val="600"/>
              </a:spcBef>
              <a:buNone/>
            </a:pPr>
            <a:r>
              <a:rPr lang="en-US" sz="1800" spc="-51" dirty="0"/>
              <a:t>Enterprise-ready with automatic support for HA</a:t>
            </a:r>
          </a:p>
          <a:p>
            <a:pPr marL="3175" lvl="1" indent="0" defTabSz="914325">
              <a:spcBef>
                <a:spcPts val="600"/>
              </a:spcBef>
              <a:buNone/>
            </a:pPr>
            <a:r>
              <a:rPr lang="en-US" sz="1800" spc="-51" dirty="0"/>
              <a:t>Designed to scale out elastically with </a:t>
            </a:r>
            <a:r>
              <a:rPr lang="en-US" sz="1800" spc="-51" dirty="0" smtClean="0"/>
              <a:t>demand</a:t>
            </a:r>
          </a:p>
          <a:p>
            <a:pPr marL="3175" lvl="1" indent="0" defTabSz="914325">
              <a:spcBef>
                <a:spcPts val="600"/>
              </a:spcBef>
              <a:buNone/>
            </a:pPr>
            <a:r>
              <a:rPr lang="en-US" sz="1800" spc="-51" dirty="0" smtClean="0"/>
              <a:t>Ideal for simple and complex applications</a:t>
            </a:r>
            <a:endParaRPr lang="en-US" sz="1800" spc="-51" dirty="0"/>
          </a:p>
        </p:txBody>
      </p:sp>
    </p:spTree>
    <p:extLst>
      <p:ext uri="{BB962C8B-B14F-4D97-AF65-F5344CB8AC3E}">
        <p14:creationId xmlns:p14="http://schemas.microsoft.com/office/powerpoint/2010/main" val="589805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fade">
                                      <p:cBhvr>
                                        <p:cTn id="2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WindowsAzureTemplate16x9">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MS1444_Windows Azure Template 16x9_r08a</Template>
  <TotalTime>3002</TotalTime>
  <Words>4020</Words>
  <Application>Microsoft Office PowerPoint</Application>
  <PresentationFormat>Custom</PresentationFormat>
  <Paragraphs>531</Paragraphs>
  <Slides>32</Slides>
  <Notes>28</Notes>
  <HiddenSlides>1</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32</vt:i4>
      </vt:variant>
    </vt:vector>
  </HeadingPairs>
  <TitlesOfParts>
    <vt:vector size="39" baseType="lpstr">
      <vt:lpstr>Arial</vt:lpstr>
      <vt:lpstr>Consolas</vt:lpstr>
      <vt:lpstr>Segoe UI Light</vt:lpstr>
      <vt:lpstr>Segoe UI</vt:lpstr>
      <vt:lpstr>MS1444_Windows Azure Template 16x9_r08b</vt:lpstr>
      <vt:lpstr>1_White with Consolas font for code slides</vt:lpstr>
      <vt:lpstr>WindowsAzureTemplate16x9</vt:lpstr>
      <vt:lpstr>Introduction To Windows Azure SQL Database</vt:lpstr>
      <vt:lpstr>A Continuous Offering    From Private To     Public Cloud</vt:lpstr>
      <vt:lpstr>Agenda</vt:lpstr>
      <vt:lpstr>PowerPoint Presentation</vt:lpstr>
      <vt:lpstr>A Server Is Not A Machine</vt:lpstr>
      <vt:lpstr>How It Works</vt:lpstr>
      <vt:lpstr>What’s New</vt:lpstr>
      <vt:lpstr>PowerPoint Presentation</vt:lpstr>
      <vt:lpstr>The Basics</vt:lpstr>
      <vt:lpstr>Server Provisioning</vt:lpstr>
      <vt:lpstr>Creating A SQL  Database Server</vt:lpstr>
      <vt:lpstr>PowerPoint Presentation</vt:lpstr>
      <vt:lpstr>Create Database…</vt:lpstr>
      <vt:lpstr>Enhanced Tooling</vt:lpstr>
      <vt:lpstr>Database Deployment</vt:lpstr>
      <vt:lpstr>DAC Deployment  From SQL Server Management Studio</vt:lpstr>
      <vt:lpstr>PowerPoint Presentation</vt:lpstr>
      <vt:lpstr>There Are Two  Ways To Secure  A Database:</vt:lpstr>
      <vt:lpstr>Server Benefits</vt:lpstr>
      <vt:lpstr>Database Benefits</vt:lpstr>
      <vt:lpstr>SQL Database Firewall</vt:lpstr>
      <vt:lpstr>SQL Database Firewall</vt:lpstr>
      <vt:lpstr>Application Connectivity</vt:lpstr>
      <vt:lpstr>PowerPoint Presentation</vt:lpstr>
      <vt:lpstr>Explore Advanced Capabilities</vt:lpstr>
      <vt:lpstr>SQL Reporting</vt:lpstr>
      <vt:lpstr>SQL Data Sync</vt:lpstr>
      <vt:lpstr>SQL Data Sync</vt:lpstr>
      <vt:lpstr>PowerPoint Presentation</vt:lpstr>
      <vt:lpstr>PowerPoint Presentation</vt:lpstr>
      <vt:lpstr>SQL Database Billing Rates (As of February 2012)</vt:lpstr>
      <vt:lpstr>SQL Database Architecture</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SQL Azure</dc:title>
  <dc:subject>&lt;Event Name Here&gt;</dc:subject>
  <dc:creator>scottkl@microsoft.com</dc:creator>
  <dc:description>This presentation provides a high-level overview of SQL Azure from a developer perspective.
by nickha</dc:description>
  <cp:lastModifiedBy>Scott Klein</cp:lastModifiedBy>
  <cp:revision>231</cp:revision>
  <dcterms:created xsi:type="dcterms:W3CDTF">2011-11-30T19:12:28Z</dcterms:created>
  <dcterms:modified xsi:type="dcterms:W3CDTF">2013-08-20T21:29:17Z</dcterms:modified>
  <cp:version>1.0.0</cp:version>
</cp:coreProperties>
</file>